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and Science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Important Concepts to be taught to young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 pattern is a predictable sequence that can be found in physical and geometric Situations as well as in numbers</a:t>
            </a:r>
          </a:p>
          <a:p>
            <a:pPr lvl="1"/>
            <a:r>
              <a:rPr lang="en-US" dirty="0"/>
              <a:t>Visual (floor tiles)</a:t>
            </a:r>
          </a:p>
          <a:p>
            <a:pPr lvl="1"/>
            <a:r>
              <a:rPr lang="en-US" dirty="0"/>
              <a:t>Auditory (Song/Music)</a:t>
            </a:r>
          </a:p>
          <a:p>
            <a:pPr lvl="1"/>
            <a:r>
              <a:rPr lang="en-US" dirty="0"/>
              <a:t>Temporal (Days of the Week)</a:t>
            </a:r>
          </a:p>
          <a:p>
            <a:pPr lvl="1"/>
            <a:r>
              <a:rPr lang="en-US" dirty="0"/>
              <a:t>Numerical (Square numbers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Repeating Patterns: </a:t>
            </a:r>
          </a:p>
          <a:p>
            <a:pPr indent="0">
              <a:buNone/>
            </a:pPr>
            <a:r>
              <a:rPr lang="en-US" dirty="0" smtClean="0"/>
              <a:t>Contain a segment that continuously repeats</a:t>
            </a:r>
          </a:p>
          <a:p>
            <a:pPr indent="0">
              <a:buNone/>
            </a:pPr>
            <a:endParaRPr lang="en-US" dirty="0" smtClean="0"/>
          </a:p>
          <a:p>
            <a:r>
              <a:rPr lang="en-US" dirty="0" smtClean="0"/>
              <a:t>Growing Patterns:</a:t>
            </a:r>
          </a:p>
          <a:p>
            <a:pPr indent="0">
              <a:buNone/>
            </a:pPr>
            <a:r>
              <a:rPr lang="en-US" dirty="0" smtClean="0"/>
              <a:t> Increase or Decrease by a constant amount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3466003"/>
            <a:ext cx="1155700" cy="1110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757477"/>
            <a:ext cx="2806700" cy="7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04900"/>
            <a:ext cx="6400800" cy="685800"/>
          </a:xfrm>
        </p:spPr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8481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400" dirty="0"/>
              <a:t>Concentric Patterns: </a:t>
            </a:r>
            <a:endParaRPr lang="en-US" sz="1400" dirty="0" smtClean="0"/>
          </a:p>
          <a:p>
            <a:pPr indent="0">
              <a:buNone/>
            </a:pPr>
            <a:r>
              <a:rPr lang="en-US" sz="1400" dirty="0" smtClean="0"/>
              <a:t>Circles </a:t>
            </a:r>
            <a:r>
              <a:rPr lang="en-US" sz="1400" dirty="0"/>
              <a:t>or rings that grow from a common center</a:t>
            </a:r>
          </a:p>
          <a:p>
            <a:r>
              <a:rPr lang="en-US" sz="1400" dirty="0"/>
              <a:t>Symmetrical Patterns: </a:t>
            </a:r>
            <a:endParaRPr lang="en-US" sz="1400" dirty="0" smtClean="0"/>
          </a:p>
          <a:p>
            <a:pPr indent="0">
              <a:buNone/>
            </a:pPr>
            <a:r>
              <a:rPr lang="en-US" sz="1400" dirty="0"/>
              <a:t>Have segments that repeat, but instead of being in a line, they are organized as mirror images of one another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Activity</a:t>
            </a:r>
          </a:p>
          <a:p>
            <a:pPr lvl="1"/>
            <a:r>
              <a:rPr lang="en-US" sz="1200" dirty="0" smtClean="0"/>
              <a:t>People Patterns</a:t>
            </a:r>
          </a:p>
          <a:p>
            <a:pPr lvl="1"/>
            <a:r>
              <a:rPr lang="en-US" sz="1200" dirty="0" smtClean="0"/>
              <a:t>Music Patterns</a:t>
            </a:r>
          </a:p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78" y="2290716"/>
            <a:ext cx="1148347" cy="118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574" y="3998921"/>
            <a:ext cx="2917825" cy="7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3401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Any process that produces a quantitative description of an attribute: length, circumference, weight, temperature, volume, number.</a:t>
            </a:r>
          </a:p>
          <a:p>
            <a:r>
              <a:rPr lang="en-US" sz="1400" dirty="0" smtClean="0"/>
              <a:t>Direct Comparisons: lining two objects up next to each other to see which is biggest</a:t>
            </a:r>
          </a:p>
          <a:p>
            <a:r>
              <a:rPr lang="en-US" sz="1400" dirty="0" smtClean="0"/>
              <a:t>Indirect Comparisons: Utilizing representations to stand in for the attributes being compared</a:t>
            </a:r>
          </a:p>
          <a:p>
            <a:r>
              <a:rPr lang="en-US" sz="1400" dirty="0" smtClean="0"/>
              <a:t>Tips for Measurement</a:t>
            </a:r>
          </a:p>
          <a:p>
            <a:pPr lvl="1"/>
            <a:r>
              <a:rPr lang="en-US" sz="1400" dirty="0"/>
              <a:t>To have meaning, words like big, small, and wide need comparisons</a:t>
            </a:r>
          </a:p>
          <a:p>
            <a:pPr lvl="1"/>
            <a:r>
              <a:rPr lang="en-US" sz="1400" dirty="0"/>
              <a:t>Use real-life authentic problem solving </a:t>
            </a:r>
            <a:r>
              <a:rPr lang="en-US" sz="1400" dirty="0" smtClean="0"/>
              <a:t>situations</a:t>
            </a:r>
          </a:p>
          <a:p>
            <a:r>
              <a:rPr lang="en-US" sz="1400" dirty="0" smtClean="0"/>
              <a:t>Activity</a:t>
            </a:r>
          </a:p>
          <a:p>
            <a:pPr lvl="1"/>
            <a:r>
              <a:rPr lang="en-US" sz="1200" dirty="0" smtClean="0"/>
              <a:t>Measuring with blocks</a:t>
            </a:r>
          </a:p>
        </p:txBody>
      </p:sp>
    </p:spTree>
    <p:extLst>
      <p:ext uri="{BB962C8B-B14F-4D97-AF65-F5344CB8AC3E}">
        <p14:creationId xmlns:p14="http://schemas.microsoft.com/office/powerpoint/2010/main" val="35958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03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/>
              <a:t>What can data analysis help to teach?</a:t>
            </a:r>
          </a:p>
          <a:p>
            <a:pPr lvl="1"/>
            <a:r>
              <a:rPr lang="en-US" sz="1400" dirty="0" smtClean="0"/>
              <a:t>One-one correspondence</a:t>
            </a:r>
          </a:p>
          <a:p>
            <a:pPr lvl="1"/>
            <a:r>
              <a:rPr lang="en-US" sz="1400" dirty="0" smtClean="0"/>
              <a:t>Counting</a:t>
            </a:r>
          </a:p>
          <a:p>
            <a:pPr lvl="1"/>
            <a:r>
              <a:rPr lang="en-US" sz="1400" dirty="0" smtClean="0"/>
              <a:t>Comparing more/less</a:t>
            </a:r>
          </a:p>
          <a:p>
            <a:pPr lvl="1"/>
            <a:r>
              <a:rPr lang="en-US" sz="1400" dirty="0" smtClean="0"/>
              <a:t>Numerals and names</a:t>
            </a:r>
          </a:p>
          <a:p>
            <a:pPr lvl="1"/>
            <a:r>
              <a:rPr lang="en-US" sz="1400" dirty="0" smtClean="0"/>
              <a:t>Correspondence between numerals and quantity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Why use data analysis?</a:t>
            </a:r>
          </a:p>
          <a:p>
            <a:pPr lvl="1"/>
            <a:r>
              <a:rPr lang="en-US" sz="1400" dirty="0" smtClean="0"/>
              <a:t>To answer unobvious questions</a:t>
            </a:r>
          </a:p>
          <a:p>
            <a:pPr lvl="1"/>
            <a:r>
              <a:rPr lang="en-US" sz="1400" dirty="0" smtClean="0"/>
              <a:t>Involves children in the question</a:t>
            </a:r>
          </a:p>
          <a:p>
            <a:pPr lvl="1"/>
            <a:r>
              <a:rPr lang="en-US" sz="1400" dirty="0" smtClean="0"/>
              <a:t>Work together to determine how to gather and organize the information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Surveys</a:t>
            </a:r>
            <a:endParaRPr lang="en-US" sz="1400" dirty="0"/>
          </a:p>
          <a:p>
            <a:pPr lvl="1"/>
            <a:r>
              <a:rPr lang="en-US" sz="1400" dirty="0"/>
              <a:t>Fact finding surveys: Objective data about objects or ways of doing things.</a:t>
            </a:r>
          </a:p>
          <a:p>
            <a:pPr lvl="1"/>
            <a:r>
              <a:rPr lang="en-US" sz="1400" dirty="0"/>
              <a:t>Preference Surveys (polls): People select among 2 or more options to indicate their personal preference.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746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Graphs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b="1" dirty="0" smtClean="0"/>
              <a:t>Object Graphs: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Allow Children to literally see the answer when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comparing sets to discover “which has more?” and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“how many more” without having to count.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b="1" dirty="0" smtClean="0"/>
              <a:t>Pictograph: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 Each object is represented by a picture, either drawn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or real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b="1" dirty="0" smtClean="0"/>
              <a:t>Bar Graph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Data can be represented by </a:t>
            </a:r>
            <a:r>
              <a:rPr lang="en-US" sz="1400" dirty="0" err="1" smtClean="0"/>
              <a:t>Xs</a:t>
            </a:r>
            <a:r>
              <a:rPr lang="en-US" sz="1400" dirty="0" smtClean="0"/>
              <a:t> or connecting cubes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Or dot stickers in columns or rows labeled to show the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dirty="0" smtClean="0"/>
              <a:t>Frequency of each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48" y="1981200"/>
            <a:ext cx="1809552" cy="1355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477" y="3479800"/>
            <a:ext cx="3100445" cy="119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477" y="4775199"/>
            <a:ext cx="2273299" cy="14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Spatial relationships…</a:t>
            </a:r>
          </a:p>
          <a:p>
            <a:pPr lvl="1"/>
            <a:r>
              <a:rPr lang="en-US" dirty="0" smtClean="0"/>
              <a:t>Describe locations with words/gestures</a:t>
            </a:r>
          </a:p>
          <a:p>
            <a:pPr lvl="1"/>
            <a:r>
              <a:rPr lang="en-US" dirty="0" smtClean="0"/>
              <a:t>Involve drawing maps/constructing models</a:t>
            </a:r>
          </a:p>
          <a:p>
            <a:r>
              <a:rPr lang="en-US" smtClean="0"/>
              <a:t>How </a:t>
            </a:r>
            <a:r>
              <a:rPr lang="en-US" dirty="0" smtClean="0"/>
              <a:t>to help teach spatial relationships</a:t>
            </a:r>
          </a:p>
          <a:p>
            <a:pPr lvl="1"/>
            <a:r>
              <a:rPr lang="en-US" dirty="0" smtClean="0"/>
              <a:t>Encourage block play</a:t>
            </a:r>
          </a:p>
          <a:p>
            <a:pPr lvl="1"/>
            <a:r>
              <a:rPr lang="en-US" dirty="0" smtClean="0"/>
              <a:t>Add figures and care to block areas</a:t>
            </a:r>
          </a:p>
          <a:p>
            <a:pPr lvl="1"/>
            <a:r>
              <a:rPr lang="en-US" dirty="0" smtClean="0"/>
              <a:t>Display posters of buildings</a:t>
            </a:r>
          </a:p>
          <a:p>
            <a:pPr lvl="1"/>
            <a:r>
              <a:rPr lang="en-US" dirty="0" smtClean="0"/>
              <a:t>Hang pictures to capture representations</a:t>
            </a:r>
          </a:p>
          <a:p>
            <a:pPr lvl="1"/>
            <a:r>
              <a:rPr lang="en-US" dirty="0" smtClean="0"/>
              <a:t>Model and help develop the vocabulary</a:t>
            </a:r>
          </a:p>
          <a:p>
            <a:pPr lvl="1"/>
            <a:r>
              <a:rPr lang="en-US" dirty="0" smtClean="0"/>
              <a:t>Utilize different spaces</a:t>
            </a:r>
          </a:p>
          <a:p>
            <a:pPr lvl="2"/>
            <a:r>
              <a:rPr lang="en-US" dirty="0" smtClean="0"/>
              <a:t>Small: </a:t>
            </a:r>
            <a:r>
              <a:rPr lang="en-US" dirty="0" err="1" smtClean="0"/>
              <a:t>legos</a:t>
            </a:r>
            <a:r>
              <a:rPr lang="en-US" dirty="0" smtClean="0"/>
              <a:t>, </a:t>
            </a:r>
            <a:r>
              <a:rPr lang="en-US" dirty="0" err="1" smtClean="0"/>
              <a:t>duplos</a:t>
            </a:r>
            <a:r>
              <a:rPr lang="en-US" dirty="0" smtClean="0"/>
              <a:t>, manipulatives</a:t>
            </a:r>
          </a:p>
          <a:p>
            <a:pPr lvl="2"/>
            <a:r>
              <a:rPr lang="en-US" dirty="0" smtClean="0"/>
              <a:t>Medium: blocks, boxes, house</a:t>
            </a:r>
          </a:p>
          <a:p>
            <a:pPr lvl="2"/>
            <a:r>
              <a:rPr lang="en-US" dirty="0" smtClean="0"/>
              <a:t>Large: climbers, swings, slides</a:t>
            </a:r>
          </a:p>
        </p:txBody>
      </p:sp>
    </p:spTree>
    <p:extLst>
      <p:ext uri="{BB962C8B-B14F-4D97-AF65-F5344CB8AC3E}">
        <p14:creationId xmlns:p14="http://schemas.microsoft.com/office/powerpoint/2010/main" val="252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Skills</a:t>
            </a:r>
          </a:p>
          <a:p>
            <a:pPr lvl="1"/>
            <a:r>
              <a:rPr lang="en-US" dirty="0"/>
              <a:t>Proximity: Positions, direction, distance (Checkers)</a:t>
            </a:r>
          </a:p>
          <a:p>
            <a:pPr lvl="1"/>
            <a:r>
              <a:rPr lang="en-US" dirty="0"/>
              <a:t>Separation: Part-whole (</a:t>
            </a:r>
            <a:r>
              <a:rPr lang="en-US" dirty="0" err="1"/>
              <a:t>legos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Order: Sequence (Very Hungry Caterpillar)</a:t>
            </a:r>
          </a:p>
          <a:p>
            <a:pPr lvl="1"/>
            <a:r>
              <a:rPr lang="en-US" dirty="0"/>
              <a:t>Enclosure: Inside, outside, boundary (Bean toss, templates)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Hide and seek, obstacle courses, mapping</a:t>
            </a:r>
          </a:p>
        </p:txBody>
      </p:sp>
    </p:spTree>
    <p:extLst>
      <p:ext uri="{BB962C8B-B14F-4D97-AF65-F5344CB8AC3E}">
        <p14:creationId xmlns:p14="http://schemas.microsoft.com/office/powerpoint/2010/main" val="6066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82800"/>
            <a:ext cx="6400800" cy="340360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Teaching Shapes</a:t>
            </a:r>
          </a:p>
          <a:p>
            <a:pPr lvl="1"/>
            <a:r>
              <a:rPr lang="en-US" dirty="0" smtClean="0"/>
              <a:t>Show children lots of different examples and let them combine, rotate, and compare.</a:t>
            </a:r>
          </a:p>
          <a:p>
            <a:pPr lvl="1"/>
            <a:r>
              <a:rPr lang="en-US" dirty="0" smtClean="0"/>
              <a:t>Blocks are great for exploration of shapes!</a:t>
            </a:r>
          </a:p>
          <a:p>
            <a:pPr lvl="1"/>
            <a:r>
              <a:rPr lang="en-US" dirty="0" smtClean="0"/>
              <a:t>Include 3D items</a:t>
            </a:r>
          </a:p>
          <a:p>
            <a:pPr lvl="1"/>
            <a:r>
              <a:rPr lang="en-US" dirty="0" smtClean="0"/>
              <a:t>Define shapes by attributes</a:t>
            </a:r>
            <a:r>
              <a:rPr lang="en-US" sz="1600" dirty="0" smtClean="0"/>
              <a:t>.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08" y="4039819"/>
            <a:ext cx="1248691" cy="17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difficulty of learning shapes</a:t>
            </a:r>
          </a:p>
          <a:p>
            <a:pPr lvl="1"/>
            <a:r>
              <a:rPr lang="en-US" dirty="0" smtClean="0"/>
              <a:t>Matching</a:t>
            </a:r>
            <a:endParaRPr lang="en-US" dirty="0"/>
          </a:p>
          <a:p>
            <a:pPr lvl="1"/>
            <a:r>
              <a:rPr lang="en-US" dirty="0"/>
              <a:t>Sorting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Drawing/</a:t>
            </a:r>
            <a:r>
              <a:rPr lang="en-US" dirty="0" smtClean="0"/>
              <a:t>copying</a:t>
            </a:r>
          </a:p>
          <a:p>
            <a:r>
              <a:rPr lang="en-US" dirty="0" smtClean="0"/>
              <a:t>Games to help learn shapes</a:t>
            </a:r>
          </a:p>
          <a:p>
            <a:pPr lvl="1"/>
            <a:r>
              <a:rPr lang="en-US" dirty="0" smtClean="0"/>
              <a:t>Shape Bingo</a:t>
            </a:r>
          </a:p>
          <a:p>
            <a:pPr lvl="1"/>
            <a:r>
              <a:rPr lang="en-US" dirty="0" smtClean="0"/>
              <a:t>Tangrams (allows children to make pictures by combining shapes)</a:t>
            </a:r>
          </a:p>
          <a:p>
            <a:pPr lvl="1"/>
            <a:r>
              <a:rPr lang="en-US" dirty="0" smtClean="0"/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33435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79500"/>
            <a:ext cx="6400800" cy="4699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5 Strategic Practices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22500"/>
            <a:ext cx="6400800" cy="40005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Mathematize the world around us</a:t>
            </a:r>
          </a:p>
          <a:p>
            <a:pPr lvl="1"/>
            <a:r>
              <a:rPr lang="en-US" dirty="0" smtClean="0"/>
              <a:t>There is some sort of math concept in almost everything we do. Help to bring this idea to the children’s attention. </a:t>
            </a:r>
          </a:p>
          <a:p>
            <a:r>
              <a:rPr lang="en-US" dirty="0" smtClean="0"/>
              <a:t>Make Mathematics more than the manipulatives</a:t>
            </a:r>
          </a:p>
          <a:p>
            <a:pPr lvl="1"/>
            <a:r>
              <a:rPr lang="en-US" dirty="0" smtClean="0"/>
              <a:t>Children must make connections between concrete experiences, symbols, pictures, and language</a:t>
            </a:r>
          </a:p>
          <a:p>
            <a:r>
              <a:rPr lang="en-US" dirty="0" smtClean="0"/>
              <a:t>Recognize receptive understanding</a:t>
            </a:r>
          </a:p>
          <a:p>
            <a:pPr lvl="1"/>
            <a:r>
              <a:rPr lang="en-US" dirty="0" smtClean="0"/>
              <a:t>Be alert to nonverbal indicators of what a child is thinking-gestures and actions</a:t>
            </a:r>
          </a:p>
          <a:p>
            <a:r>
              <a:rPr lang="en-US" dirty="0" smtClean="0"/>
              <a:t>Get mathematics into children’s eyes, hands, and feet</a:t>
            </a:r>
          </a:p>
          <a:p>
            <a:pPr lvl="1"/>
            <a:r>
              <a:rPr lang="en-US" dirty="0" smtClean="0"/>
              <a:t>Children learn best when new ideas are presented in multiple different ways</a:t>
            </a:r>
          </a:p>
          <a:p>
            <a:r>
              <a:rPr lang="en-US" dirty="0" smtClean="0"/>
              <a:t>Scaffold children to construct their own understanding</a:t>
            </a:r>
          </a:p>
          <a:p>
            <a:pPr lvl="1"/>
            <a:r>
              <a:rPr lang="en-US" dirty="0" smtClean="0"/>
              <a:t>Nurture children to construct their inborn instincts to question and problem solve</a:t>
            </a:r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set is any collection that is grouped together in some meaningful way</a:t>
            </a:r>
          </a:p>
          <a:p>
            <a:r>
              <a:rPr lang="en-US" dirty="0" smtClean="0"/>
              <a:t>Big Ideas about Sets</a:t>
            </a:r>
          </a:p>
          <a:p>
            <a:pPr lvl="1"/>
            <a:r>
              <a:rPr lang="en-US" dirty="0" smtClean="0"/>
              <a:t>Attributes can be used to sort collection into sets</a:t>
            </a:r>
          </a:p>
          <a:p>
            <a:pPr lvl="1"/>
            <a:r>
              <a:rPr lang="en-US" dirty="0" smtClean="0"/>
              <a:t>The same collection can be sorted in different ways</a:t>
            </a:r>
          </a:p>
          <a:p>
            <a:pPr lvl="1"/>
            <a:r>
              <a:rPr lang="en-US" dirty="0" smtClean="0"/>
              <a:t>Sets can be compared and ordered</a:t>
            </a:r>
          </a:p>
          <a:p>
            <a:r>
              <a:rPr lang="en-US" dirty="0" smtClean="0"/>
              <a:t>What </a:t>
            </a:r>
            <a:r>
              <a:rPr lang="en-US" dirty="0"/>
              <a:t>do your kids naturally sort in the classroom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People sort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9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ability to understand the quantity of a set and the name associated with that quantity.</a:t>
            </a:r>
          </a:p>
          <a:p>
            <a:r>
              <a:rPr lang="en-US" dirty="0" smtClean="0"/>
              <a:t>One of the most difficult concepts to teach children.</a:t>
            </a:r>
          </a:p>
          <a:p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Number Sense Nonsense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990600"/>
            <a:ext cx="3581400" cy="48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Sense 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Big Ideas about Number Sense:</a:t>
            </a:r>
          </a:p>
          <a:p>
            <a:pPr lvl="1"/>
            <a:r>
              <a:rPr lang="en-US" dirty="0"/>
              <a:t>Numbers are used in many ways, some more mathematical than others</a:t>
            </a:r>
          </a:p>
          <a:p>
            <a:pPr lvl="1"/>
            <a:r>
              <a:rPr lang="en-US" dirty="0"/>
              <a:t>Quantity is an attribute of a set of objects and we use numbers to name specific quantities</a:t>
            </a:r>
          </a:p>
          <a:p>
            <a:pPr lvl="1"/>
            <a:r>
              <a:rPr lang="en-US" dirty="0"/>
              <a:t>The quantity of a small collection can be intuitive without counting (</a:t>
            </a:r>
            <a:r>
              <a:rPr lang="en-US" dirty="0" err="1"/>
              <a:t>Subitizing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Cardinal Numbers: Answer how many or how much</a:t>
            </a:r>
          </a:p>
          <a:p>
            <a:r>
              <a:rPr lang="en-US" dirty="0" smtClean="0"/>
              <a:t>Ordinal Numbers: Refer to position in a sequence (1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Plates number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22500"/>
            <a:ext cx="6400800" cy="345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Rote Counting: Reciting the number names in order from memory.</a:t>
            </a:r>
          </a:p>
          <a:p>
            <a:r>
              <a:rPr lang="en-US" dirty="0" smtClean="0"/>
              <a:t>Rational Counting: Matching each number name in order to an object in a collection.</a:t>
            </a:r>
          </a:p>
          <a:p>
            <a:r>
              <a:rPr lang="en-US" dirty="0" smtClean="0"/>
              <a:t>Four Basic Rules:</a:t>
            </a:r>
          </a:p>
          <a:p>
            <a:pPr lvl="1"/>
            <a:r>
              <a:rPr lang="en-US" dirty="0" smtClean="0"/>
              <a:t>Stable order</a:t>
            </a:r>
          </a:p>
          <a:p>
            <a:pPr lvl="1"/>
            <a:r>
              <a:rPr lang="en-US" dirty="0" smtClean="0"/>
              <a:t>1-1 Correspondence </a:t>
            </a:r>
          </a:p>
          <a:p>
            <a:pPr lvl="1"/>
            <a:r>
              <a:rPr lang="en-US" dirty="0" smtClean="0"/>
              <a:t>Order Irrelevance (order of which the items are counted in</a:t>
            </a:r>
          </a:p>
          <a:p>
            <a:pPr lvl="1"/>
            <a:r>
              <a:rPr lang="en-US" dirty="0" smtClean="0"/>
              <a:t>Cardinality</a:t>
            </a:r>
          </a:p>
          <a:p>
            <a:r>
              <a:rPr lang="en-US" dirty="0"/>
              <a:t>Activity</a:t>
            </a:r>
          </a:p>
          <a:p>
            <a:pPr lvl="1"/>
            <a:r>
              <a:rPr lang="en-US" dirty="0"/>
              <a:t>Bug counters with </a:t>
            </a:r>
            <a:r>
              <a:rPr lang="en-US" u="sng" dirty="0"/>
              <a:t>Miss Spider’s Tea Party</a:t>
            </a:r>
            <a:endParaRPr lang="en-US" dirty="0"/>
          </a:p>
          <a:p>
            <a:pPr marL="5143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Operations are tools we use to find answers to the questions in our story (how many now? How many more? How many fewer?)</a:t>
            </a:r>
          </a:p>
          <a:p>
            <a:r>
              <a:rPr lang="en-US" dirty="0" smtClean="0"/>
              <a:t>Counting all: When adding on to a set, the child will start from the beginning and then add on the rest.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Ex: 5+2</a:t>
            </a:r>
          </a:p>
          <a:p>
            <a:pPr lvl="2"/>
            <a:r>
              <a:rPr lang="en-US" dirty="0"/>
              <a:t>The child will say 1, 2, 3, 4, 5 and then 6, </a:t>
            </a:r>
            <a:r>
              <a:rPr lang="en-US" dirty="0" smtClean="0"/>
              <a:t>7</a:t>
            </a:r>
          </a:p>
          <a:p>
            <a:r>
              <a:rPr lang="en-US" dirty="0" smtClean="0"/>
              <a:t> </a:t>
            </a:r>
            <a:r>
              <a:rPr lang="en-US" dirty="0"/>
              <a:t>Counting on</a:t>
            </a:r>
            <a:r>
              <a:rPr lang="en-US" dirty="0" smtClean="0"/>
              <a:t>: Counting up from a previous number instead of starting back at the beginning.</a:t>
            </a:r>
          </a:p>
          <a:p>
            <a:pPr lvl="1"/>
            <a:r>
              <a:rPr lang="en-US" dirty="0" smtClean="0"/>
              <a:t>Ex: 3+2</a:t>
            </a:r>
          </a:p>
          <a:p>
            <a:pPr lvl="2"/>
            <a:r>
              <a:rPr lang="en-US" dirty="0" smtClean="0"/>
              <a:t>“I have 3, so 4, 5, 6”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6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Operations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It’s important to give children multiple ways to understand numbers such as acting it out, drawing it, using manipulatives, and stories with math.</a:t>
            </a:r>
          </a:p>
          <a:p>
            <a:r>
              <a:rPr lang="en-US" sz="1400" dirty="0" smtClean="0"/>
              <a:t>Children who have lots of experiences with subitizing, matching, and comparing will be able to develop a mental number line.</a:t>
            </a:r>
          </a:p>
          <a:p>
            <a:r>
              <a:rPr lang="en-US" sz="1400" dirty="0" smtClean="0"/>
              <a:t>Activity</a:t>
            </a:r>
          </a:p>
          <a:p>
            <a:pPr lvl="1"/>
            <a:r>
              <a:rPr lang="en-US" sz="1400" dirty="0" smtClean="0"/>
              <a:t>Domino Parking Lot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55" y="3618266"/>
            <a:ext cx="2728945" cy="20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13093</TotalTime>
  <Words>1038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Couture</vt:lpstr>
      <vt:lpstr>MATH and Science Concepts</vt:lpstr>
      <vt:lpstr>The 5 Strategic Practices</vt:lpstr>
      <vt:lpstr>Sets</vt:lpstr>
      <vt:lpstr>Number Sense</vt:lpstr>
      <vt:lpstr>PowerPoint Presentation</vt:lpstr>
      <vt:lpstr>Number Sense continued</vt:lpstr>
      <vt:lpstr>Counting</vt:lpstr>
      <vt:lpstr>Number Operations</vt:lpstr>
      <vt:lpstr>Number Operations Cont.</vt:lpstr>
      <vt:lpstr>Patterns</vt:lpstr>
      <vt:lpstr>Patterns</vt:lpstr>
      <vt:lpstr>Measurement</vt:lpstr>
      <vt:lpstr>Data Analysis</vt:lpstr>
      <vt:lpstr>Data Analysis</vt:lpstr>
      <vt:lpstr>Spatial Relationships</vt:lpstr>
      <vt:lpstr>Spatial Relationships</vt:lpstr>
      <vt:lpstr>Shapes</vt:lpstr>
      <vt:lpstr>Shapes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and Science Concepts</dc:title>
  <dc:creator>Kaylee Peters</dc:creator>
  <cp:lastModifiedBy>Jessica</cp:lastModifiedBy>
  <cp:revision>30</cp:revision>
  <dcterms:created xsi:type="dcterms:W3CDTF">2016-09-26T22:40:33Z</dcterms:created>
  <dcterms:modified xsi:type="dcterms:W3CDTF">2016-10-11T16:05:18Z</dcterms:modified>
</cp:coreProperties>
</file>