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1" r:id="rId3"/>
    <p:sldId id="284" r:id="rId4"/>
    <p:sldId id="258" r:id="rId5"/>
    <p:sldId id="260" r:id="rId6"/>
    <p:sldId id="268" r:id="rId7"/>
    <p:sldId id="261" r:id="rId8"/>
    <p:sldId id="269" r:id="rId9"/>
    <p:sldId id="280" r:id="rId10"/>
    <p:sldId id="279" r:id="rId11"/>
    <p:sldId id="278" r:id="rId12"/>
    <p:sldId id="277" r:id="rId13"/>
    <p:sldId id="276" r:id="rId14"/>
    <p:sldId id="275" r:id="rId15"/>
    <p:sldId id="274" r:id="rId16"/>
    <p:sldId id="262" r:id="rId17"/>
    <p:sldId id="283" r:id="rId18"/>
    <p:sldId id="263" r:id="rId19"/>
    <p:sldId id="265" r:id="rId20"/>
    <p:sldId id="266" r:id="rId21"/>
    <p:sldId id="267" r:id="rId22"/>
    <p:sldId id="257"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819"/>
    <a:srgbClr val="F55A1E"/>
    <a:srgbClr val="FD5A1E"/>
    <a:srgbClr val="FE7342"/>
    <a:srgbClr val="FD6833"/>
    <a:srgbClr val="FD581E"/>
    <a:srgbClr val="E65A1E"/>
    <a:srgbClr val="F05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66" d="100"/>
          <a:sy n="66" d="100"/>
        </p:scale>
        <p:origin x="12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88" y="13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81EAD-D9E3-4115-A41A-CE3AA1AD3B9F}"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en-US"/>
        </a:p>
      </dgm:t>
    </dgm:pt>
    <dgm:pt modelId="{2AE18795-97C4-4DA2-95BA-DB900D0FA0BA}">
      <dgm:prSet phldrT="[Text]" custT="1"/>
      <dgm:spPr/>
      <dgm:t>
        <a:bodyPr/>
        <a:lstStyle/>
        <a:p>
          <a:r>
            <a:rPr lang="en-US" sz="1100" smtClean="0"/>
            <a:t>Provide information to parents regarding the importance of developmental screening</a:t>
          </a:r>
          <a:endParaRPr lang="en-US" sz="1100" dirty="0"/>
        </a:p>
      </dgm:t>
    </dgm:pt>
    <dgm:pt modelId="{E3969297-99F7-44DB-91EE-4CB7A3CAED5D}" type="parTrans" cxnId="{DB2C14A3-8525-4C5C-9D3A-58DC0F68A31C}">
      <dgm:prSet/>
      <dgm:spPr/>
      <dgm:t>
        <a:bodyPr/>
        <a:lstStyle/>
        <a:p>
          <a:endParaRPr lang="en-US"/>
        </a:p>
      </dgm:t>
    </dgm:pt>
    <dgm:pt modelId="{EB5E2B2D-2A88-4DE3-846F-F34AF760DE9F}" type="sibTrans" cxnId="{DB2C14A3-8525-4C5C-9D3A-58DC0F68A31C}">
      <dgm:prSet/>
      <dgm:spPr/>
      <dgm:t>
        <a:bodyPr/>
        <a:lstStyle/>
        <a:p>
          <a:endParaRPr lang="en-US"/>
        </a:p>
      </dgm:t>
    </dgm:pt>
    <dgm:pt modelId="{4075CBF5-A1B2-493F-830E-379A827E853F}">
      <dgm:prSet phldrT="[Text]" custT="1"/>
      <dgm:spPr/>
      <dgm:t>
        <a:bodyPr/>
        <a:lstStyle/>
        <a:p>
          <a:r>
            <a:rPr lang="en-US" sz="1100" b="1" smtClean="0"/>
            <a:t>Daily </a:t>
          </a:r>
          <a:r>
            <a:rPr lang="en-US" sz="1100" smtClean="0"/>
            <a:t>information sharing between parent and provider to form a partnership</a:t>
          </a:r>
          <a:endParaRPr lang="en-US" sz="1100" dirty="0"/>
        </a:p>
      </dgm:t>
    </dgm:pt>
    <dgm:pt modelId="{E0E0EE37-DCFE-4FC7-9146-7CBF2E7BAC8B}" type="parTrans" cxnId="{7013FD99-A4D7-4262-876B-322FFFAE3E61}">
      <dgm:prSet/>
      <dgm:spPr/>
      <dgm:t>
        <a:bodyPr/>
        <a:lstStyle/>
        <a:p>
          <a:endParaRPr lang="en-US"/>
        </a:p>
      </dgm:t>
    </dgm:pt>
    <dgm:pt modelId="{6F695DC2-CA30-4CE0-A047-6B991856B8BE}" type="sibTrans" cxnId="{7013FD99-A4D7-4262-876B-322FFFAE3E61}">
      <dgm:prSet/>
      <dgm:spPr/>
      <dgm:t>
        <a:bodyPr/>
        <a:lstStyle/>
        <a:p>
          <a:endParaRPr lang="en-US"/>
        </a:p>
      </dgm:t>
    </dgm:pt>
    <dgm:pt modelId="{2F2BD925-F6D5-4BF5-8275-F1F576970D73}">
      <dgm:prSet phldrT="[Text]" custT="1"/>
      <dgm:spPr/>
      <dgm:t>
        <a:bodyPr/>
        <a:lstStyle/>
        <a:p>
          <a:r>
            <a:rPr lang="en-US" sz="1100" dirty="0" smtClean="0"/>
            <a:t>Sharing the information provides an opportunity for parents and teachers to work together to overcome challenges and celebrate strengths </a:t>
          </a:r>
          <a:endParaRPr lang="en-US" sz="1100" dirty="0"/>
        </a:p>
      </dgm:t>
    </dgm:pt>
    <dgm:pt modelId="{6E82FB15-A4CD-49DC-9DC6-9E4BEE43A7E7}" type="parTrans" cxnId="{BB7D9A15-095D-4F2C-BF88-F5AE4483C680}">
      <dgm:prSet/>
      <dgm:spPr/>
      <dgm:t>
        <a:bodyPr/>
        <a:lstStyle/>
        <a:p>
          <a:endParaRPr lang="en-US"/>
        </a:p>
      </dgm:t>
    </dgm:pt>
    <dgm:pt modelId="{EEF9E7CE-0FAF-46AA-97C5-F33144F46069}" type="sibTrans" cxnId="{BB7D9A15-095D-4F2C-BF88-F5AE4483C680}">
      <dgm:prSet/>
      <dgm:spPr/>
      <dgm:t>
        <a:bodyPr/>
        <a:lstStyle/>
        <a:p>
          <a:endParaRPr lang="en-US"/>
        </a:p>
      </dgm:t>
    </dgm:pt>
    <dgm:pt modelId="{0B507C8C-06F4-474C-A21C-4024179ECBF7}">
      <dgm:prSet phldrT="[Text]" custT="1"/>
      <dgm:spPr/>
      <dgm:t>
        <a:bodyPr/>
        <a:lstStyle/>
        <a:p>
          <a:r>
            <a:rPr lang="en-US" sz="1100" smtClean="0"/>
            <a:t>Enrollment of Child</a:t>
          </a:r>
          <a:endParaRPr lang="en-US" sz="1100" dirty="0"/>
        </a:p>
      </dgm:t>
    </dgm:pt>
    <dgm:pt modelId="{C6ECC1D5-480C-4242-A3CC-F9B5FE4FCCBB}" type="parTrans" cxnId="{6BE71EEB-34EF-46B6-8EDF-4F958038AFA9}">
      <dgm:prSet/>
      <dgm:spPr/>
      <dgm:t>
        <a:bodyPr/>
        <a:lstStyle/>
        <a:p>
          <a:endParaRPr lang="en-US"/>
        </a:p>
      </dgm:t>
    </dgm:pt>
    <dgm:pt modelId="{CF7F7061-5AD8-44C5-AAC9-BC56E72FB01F}" type="sibTrans" cxnId="{6BE71EEB-34EF-46B6-8EDF-4F958038AFA9}">
      <dgm:prSet/>
      <dgm:spPr/>
      <dgm:t>
        <a:bodyPr/>
        <a:lstStyle/>
        <a:p>
          <a:endParaRPr lang="en-US"/>
        </a:p>
      </dgm:t>
    </dgm:pt>
    <dgm:pt modelId="{FAF3F434-93BD-4A71-ABB3-19A095312C01}">
      <dgm:prSet phldrT="[Text]" custT="1"/>
      <dgm:spPr/>
      <dgm:t>
        <a:bodyPr/>
        <a:lstStyle/>
        <a:p>
          <a:r>
            <a:rPr lang="en-US" sz="1100" smtClean="0"/>
            <a:t>Informal observation of child and his/her development</a:t>
          </a:r>
          <a:endParaRPr lang="en-US" sz="1100" dirty="0"/>
        </a:p>
      </dgm:t>
    </dgm:pt>
    <dgm:pt modelId="{4AC9063C-D590-4368-8606-DB413665475C}" type="parTrans" cxnId="{D6C605B4-9DCD-401B-B915-27F2E884DB94}">
      <dgm:prSet/>
      <dgm:spPr/>
      <dgm:t>
        <a:bodyPr/>
        <a:lstStyle/>
        <a:p>
          <a:endParaRPr lang="en-US"/>
        </a:p>
      </dgm:t>
    </dgm:pt>
    <dgm:pt modelId="{D2CDF55B-CB2F-4E9E-AFA0-1238932727F2}" type="sibTrans" cxnId="{D6C605B4-9DCD-401B-B915-27F2E884DB94}">
      <dgm:prSet/>
      <dgm:spPr/>
      <dgm:t>
        <a:bodyPr/>
        <a:lstStyle/>
        <a:p>
          <a:endParaRPr lang="en-US"/>
        </a:p>
      </dgm:t>
    </dgm:pt>
    <dgm:pt modelId="{6522B997-3FE3-4E92-A6A8-4CEC51AEC9C9}">
      <dgm:prSet phldrT="[Text]" custT="1"/>
      <dgm:spPr/>
      <dgm:t>
        <a:bodyPr/>
        <a:lstStyle/>
        <a:p>
          <a:r>
            <a:rPr lang="en-US" sz="1100" smtClean="0"/>
            <a:t>Development Assessment</a:t>
          </a:r>
          <a:endParaRPr lang="en-US" sz="1100" dirty="0"/>
        </a:p>
      </dgm:t>
    </dgm:pt>
    <dgm:pt modelId="{A512528F-E2D0-4F23-B8CF-FD4FBEAB4212}" type="parTrans" cxnId="{7D7778C8-71B3-4BA3-86E6-95C1133A0A7A}">
      <dgm:prSet/>
      <dgm:spPr/>
      <dgm:t>
        <a:bodyPr/>
        <a:lstStyle/>
        <a:p>
          <a:endParaRPr lang="en-US"/>
        </a:p>
      </dgm:t>
    </dgm:pt>
    <dgm:pt modelId="{851B60D4-0CDE-41E0-9113-36D9AFFBB81D}" type="sibTrans" cxnId="{7D7778C8-71B3-4BA3-86E6-95C1133A0A7A}">
      <dgm:prSet/>
      <dgm:spPr/>
      <dgm:t>
        <a:bodyPr/>
        <a:lstStyle/>
        <a:p>
          <a:endParaRPr lang="en-US"/>
        </a:p>
      </dgm:t>
    </dgm:pt>
    <dgm:pt modelId="{64C07D63-10F8-4983-8B52-14D2ACBE6A21}" type="pres">
      <dgm:prSet presAssocID="{9E681EAD-D9E3-4115-A41A-CE3AA1AD3B9F}" presName="Name0" presStyleCnt="0">
        <dgm:presLayoutVars>
          <dgm:dir/>
          <dgm:resizeHandles val="exact"/>
        </dgm:presLayoutVars>
      </dgm:prSet>
      <dgm:spPr/>
      <dgm:t>
        <a:bodyPr/>
        <a:lstStyle/>
        <a:p>
          <a:endParaRPr lang="en-US"/>
        </a:p>
      </dgm:t>
    </dgm:pt>
    <dgm:pt modelId="{4F8E8179-88C2-4DE1-996B-343B28767829}" type="pres">
      <dgm:prSet presAssocID="{9E681EAD-D9E3-4115-A41A-CE3AA1AD3B9F}" presName="cycle" presStyleCnt="0"/>
      <dgm:spPr/>
    </dgm:pt>
    <dgm:pt modelId="{592CB306-49C9-49A8-A56C-2E926D5E42C4}" type="pres">
      <dgm:prSet presAssocID="{0B507C8C-06F4-474C-A21C-4024179ECBF7}" presName="nodeFirstNode" presStyleLbl="node1" presStyleIdx="0" presStyleCnt="6">
        <dgm:presLayoutVars>
          <dgm:bulletEnabled val="1"/>
        </dgm:presLayoutVars>
      </dgm:prSet>
      <dgm:spPr/>
      <dgm:t>
        <a:bodyPr/>
        <a:lstStyle/>
        <a:p>
          <a:endParaRPr lang="en-US"/>
        </a:p>
      </dgm:t>
    </dgm:pt>
    <dgm:pt modelId="{F5E6C029-8AE4-4EEB-9024-E3F72550E9FB}" type="pres">
      <dgm:prSet presAssocID="{CF7F7061-5AD8-44C5-AAC9-BC56E72FB01F}" presName="sibTransFirstNode" presStyleLbl="bgShp" presStyleIdx="0" presStyleCnt="1"/>
      <dgm:spPr/>
      <dgm:t>
        <a:bodyPr/>
        <a:lstStyle/>
        <a:p>
          <a:endParaRPr lang="en-US"/>
        </a:p>
      </dgm:t>
    </dgm:pt>
    <dgm:pt modelId="{2BBF6803-7340-4E90-A527-F6F0B3458C04}" type="pres">
      <dgm:prSet presAssocID="{2AE18795-97C4-4DA2-95BA-DB900D0FA0BA}" presName="nodeFollowingNodes" presStyleLbl="node1" presStyleIdx="1" presStyleCnt="6">
        <dgm:presLayoutVars>
          <dgm:bulletEnabled val="1"/>
        </dgm:presLayoutVars>
      </dgm:prSet>
      <dgm:spPr/>
      <dgm:t>
        <a:bodyPr/>
        <a:lstStyle/>
        <a:p>
          <a:endParaRPr lang="en-US"/>
        </a:p>
      </dgm:t>
    </dgm:pt>
    <dgm:pt modelId="{8EEE2686-18B8-40E0-ADCF-E0BCE28E0E03}" type="pres">
      <dgm:prSet presAssocID="{FAF3F434-93BD-4A71-ABB3-19A095312C01}" presName="nodeFollowingNodes" presStyleLbl="node1" presStyleIdx="2" presStyleCnt="6">
        <dgm:presLayoutVars>
          <dgm:bulletEnabled val="1"/>
        </dgm:presLayoutVars>
      </dgm:prSet>
      <dgm:spPr/>
      <dgm:t>
        <a:bodyPr/>
        <a:lstStyle/>
        <a:p>
          <a:endParaRPr lang="en-US"/>
        </a:p>
      </dgm:t>
    </dgm:pt>
    <dgm:pt modelId="{BAE44105-B059-4ABA-B773-FE4E186E8B6A}" type="pres">
      <dgm:prSet presAssocID="{4075CBF5-A1B2-493F-830E-379A827E853F}" presName="nodeFollowingNodes" presStyleLbl="node1" presStyleIdx="3" presStyleCnt="6">
        <dgm:presLayoutVars>
          <dgm:bulletEnabled val="1"/>
        </dgm:presLayoutVars>
      </dgm:prSet>
      <dgm:spPr/>
      <dgm:t>
        <a:bodyPr/>
        <a:lstStyle/>
        <a:p>
          <a:endParaRPr lang="en-US"/>
        </a:p>
      </dgm:t>
    </dgm:pt>
    <dgm:pt modelId="{0F234C77-7238-4D39-8EF1-9ACEA0D51C22}" type="pres">
      <dgm:prSet presAssocID="{6522B997-3FE3-4E92-A6A8-4CEC51AEC9C9}" presName="nodeFollowingNodes" presStyleLbl="node1" presStyleIdx="4" presStyleCnt="6">
        <dgm:presLayoutVars>
          <dgm:bulletEnabled val="1"/>
        </dgm:presLayoutVars>
      </dgm:prSet>
      <dgm:spPr/>
      <dgm:t>
        <a:bodyPr/>
        <a:lstStyle/>
        <a:p>
          <a:endParaRPr lang="en-US"/>
        </a:p>
      </dgm:t>
    </dgm:pt>
    <dgm:pt modelId="{E08E7595-DCD8-480A-AEBB-4DFE5BEBC385}" type="pres">
      <dgm:prSet presAssocID="{2F2BD925-F6D5-4BF5-8275-F1F576970D73}" presName="nodeFollowingNodes" presStyleLbl="node1" presStyleIdx="5" presStyleCnt="6">
        <dgm:presLayoutVars>
          <dgm:bulletEnabled val="1"/>
        </dgm:presLayoutVars>
      </dgm:prSet>
      <dgm:spPr/>
      <dgm:t>
        <a:bodyPr/>
        <a:lstStyle/>
        <a:p>
          <a:endParaRPr lang="en-US"/>
        </a:p>
      </dgm:t>
    </dgm:pt>
  </dgm:ptLst>
  <dgm:cxnLst>
    <dgm:cxn modelId="{D9C64813-A38A-421D-9F5E-C8EEF73215D5}" type="presOf" srcId="{FAF3F434-93BD-4A71-ABB3-19A095312C01}" destId="{8EEE2686-18B8-40E0-ADCF-E0BCE28E0E03}" srcOrd="0" destOrd="0" presId="urn:microsoft.com/office/officeart/2005/8/layout/cycle3"/>
    <dgm:cxn modelId="{BB7D9A15-095D-4F2C-BF88-F5AE4483C680}" srcId="{9E681EAD-D9E3-4115-A41A-CE3AA1AD3B9F}" destId="{2F2BD925-F6D5-4BF5-8275-F1F576970D73}" srcOrd="5" destOrd="0" parTransId="{6E82FB15-A4CD-49DC-9DC6-9E4BEE43A7E7}" sibTransId="{EEF9E7CE-0FAF-46AA-97C5-F33144F46069}"/>
    <dgm:cxn modelId="{DB2C14A3-8525-4C5C-9D3A-58DC0F68A31C}" srcId="{9E681EAD-D9E3-4115-A41A-CE3AA1AD3B9F}" destId="{2AE18795-97C4-4DA2-95BA-DB900D0FA0BA}" srcOrd="1" destOrd="0" parTransId="{E3969297-99F7-44DB-91EE-4CB7A3CAED5D}" sibTransId="{EB5E2B2D-2A88-4DE3-846F-F34AF760DE9F}"/>
    <dgm:cxn modelId="{1662224C-9EAE-40B3-B3DA-CD01C8E727E7}" type="presOf" srcId="{2AE18795-97C4-4DA2-95BA-DB900D0FA0BA}" destId="{2BBF6803-7340-4E90-A527-F6F0B3458C04}" srcOrd="0" destOrd="0" presId="urn:microsoft.com/office/officeart/2005/8/layout/cycle3"/>
    <dgm:cxn modelId="{47A0D416-FBCE-42C5-AF6F-1EB8CBC59DC9}" type="presOf" srcId="{2F2BD925-F6D5-4BF5-8275-F1F576970D73}" destId="{E08E7595-DCD8-480A-AEBB-4DFE5BEBC385}" srcOrd="0" destOrd="0" presId="urn:microsoft.com/office/officeart/2005/8/layout/cycle3"/>
    <dgm:cxn modelId="{4352C7C5-1FE4-4DBE-BB3F-BFF9CDCA3371}" type="presOf" srcId="{6522B997-3FE3-4E92-A6A8-4CEC51AEC9C9}" destId="{0F234C77-7238-4D39-8EF1-9ACEA0D51C22}" srcOrd="0" destOrd="0" presId="urn:microsoft.com/office/officeart/2005/8/layout/cycle3"/>
    <dgm:cxn modelId="{7980D605-E515-42F5-9192-8B27F0A22915}" type="presOf" srcId="{CF7F7061-5AD8-44C5-AAC9-BC56E72FB01F}" destId="{F5E6C029-8AE4-4EEB-9024-E3F72550E9FB}" srcOrd="0" destOrd="0" presId="urn:microsoft.com/office/officeart/2005/8/layout/cycle3"/>
    <dgm:cxn modelId="{D6C605B4-9DCD-401B-B915-27F2E884DB94}" srcId="{9E681EAD-D9E3-4115-A41A-CE3AA1AD3B9F}" destId="{FAF3F434-93BD-4A71-ABB3-19A095312C01}" srcOrd="2" destOrd="0" parTransId="{4AC9063C-D590-4368-8606-DB413665475C}" sibTransId="{D2CDF55B-CB2F-4E9E-AFA0-1238932727F2}"/>
    <dgm:cxn modelId="{3703AE72-54FA-4F19-9077-805B129AA850}" type="presOf" srcId="{0B507C8C-06F4-474C-A21C-4024179ECBF7}" destId="{592CB306-49C9-49A8-A56C-2E926D5E42C4}" srcOrd="0" destOrd="0" presId="urn:microsoft.com/office/officeart/2005/8/layout/cycle3"/>
    <dgm:cxn modelId="{6BE71EEB-34EF-46B6-8EDF-4F958038AFA9}" srcId="{9E681EAD-D9E3-4115-A41A-CE3AA1AD3B9F}" destId="{0B507C8C-06F4-474C-A21C-4024179ECBF7}" srcOrd="0" destOrd="0" parTransId="{C6ECC1D5-480C-4242-A3CC-F9B5FE4FCCBB}" sibTransId="{CF7F7061-5AD8-44C5-AAC9-BC56E72FB01F}"/>
    <dgm:cxn modelId="{7013FD99-A4D7-4262-876B-322FFFAE3E61}" srcId="{9E681EAD-D9E3-4115-A41A-CE3AA1AD3B9F}" destId="{4075CBF5-A1B2-493F-830E-379A827E853F}" srcOrd="3" destOrd="0" parTransId="{E0E0EE37-DCFE-4FC7-9146-7CBF2E7BAC8B}" sibTransId="{6F695DC2-CA30-4CE0-A047-6B991856B8BE}"/>
    <dgm:cxn modelId="{7C630425-AA60-4A99-B22B-D838A674C2B5}" type="presOf" srcId="{9E681EAD-D9E3-4115-A41A-CE3AA1AD3B9F}" destId="{64C07D63-10F8-4983-8B52-14D2ACBE6A21}" srcOrd="0" destOrd="0" presId="urn:microsoft.com/office/officeart/2005/8/layout/cycle3"/>
    <dgm:cxn modelId="{7D7778C8-71B3-4BA3-86E6-95C1133A0A7A}" srcId="{9E681EAD-D9E3-4115-A41A-CE3AA1AD3B9F}" destId="{6522B997-3FE3-4E92-A6A8-4CEC51AEC9C9}" srcOrd="4" destOrd="0" parTransId="{A512528F-E2D0-4F23-B8CF-FD4FBEAB4212}" sibTransId="{851B60D4-0CDE-41E0-9113-36D9AFFBB81D}"/>
    <dgm:cxn modelId="{3C45A815-6789-4946-AC99-FD112CE00134}" type="presOf" srcId="{4075CBF5-A1B2-493F-830E-379A827E853F}" destId="{BAE44105-B059-4ABA-B773-FE4E186E8B6A}" srcOrd="0" destOrd="0" presId="urn:microsoft.com/office/officeart/2005/8/layout/cycle3"/>
    <dgm:cxn modelId="{DE6039FE-85C6-4159-BE77-931661084EE5}" type="presParOf" srcId="{64C07D63-10F8-4983-8B52-14D2ACBE6A21}" destId="{4F8E8179-88C2-4DE1-996B-343B28767829}" srcOrd="0" destOrd="0" presId="urn:microsoft.com/office/officeart/2005/8/layout/cycle3"/>
    <dgm:cxn modelId="{1CB85753-DDDE-49F2-B862-31962AA1847F}" type="presParOf" srcId="{4F8E8179-88C2-4DE1-996B-343B28767829}" destId="{592CB306-49C9-49A8-A56C-2E926D5E42C4}" srcOrd="0" destOrd="0" presId="urn:microsoft.com/office/officeart/2005/8/layout/cycle3"/>
    <dgm:cxn modelId="{8EE0DDD2-E21B-4F24-9891-0F915F5208D6}" type="presParOf" srcId="{4F8E8179-88C2-4DE1-996B-343B28767829}" destId="{F5E6C029-8AE4-4EEB-9024-E3F72550E9FB}" srcOrd="1" destOrd="0" presId="urn:microsoft.com/office/officeart/2005/8/layout/cycle3"/>
    <dgm:cxn modelId="{2456C87C-213E-424A-8D7E-2D1733703514}" type="presParOf" srcId="{4F8E8179-88C2-4DE1-996B-343B28767829}" destId="{2BBF6803-7340-4E90-A527-F6F0B3458C04}" srcOrd="2" destOrd="0" presId="urn:microsoft.com/office/officeart/2005/8/layout/cycle3"/>
    <dgm:cxn modelId="{709E9284-7C99-41F5-94F1-E81ED00CD391}" type="presParOf" srcId="{4F8E8179-88C2-4DE1-996B-343B28767829}" destId="{8EEE2686-18B8-40E0-ADCF-E0BCE28E0E03}" srcOrd="3" destOrd="0" presId="urn:microsoft.com/office/officeart/2005/8/layout/cycle3"/>
    <dgm:cxn modelId="{465070BD-EBC0-4B62-8D7A-2BB81FAB416D}" type="presParOf" srcId="{4F8E8179-88C2-4DE1-996B-343B28767829}" destId="{BAE44105-B059-4ABA-B773-FE4E186E8B6A}" srcOrd="4" destOrd="0" presId="urn:microsoft.com/office/officeart/2005/8/layout/cycle3"/>
    <dgm:cxn modelId="{B0B84BB0-9B34-4056-8A59-AF9A8C570E04}" type="presParOf" srcId="{4F8E8179-88C2-4DE1-996B-343B28767829}" destId="{0F234C77-7238-4D39-8EF1-9ACEA0D51C22}" srcOrd="5" destOrd="0" presId="urn:microsoft.com/office/officeart/2005/8/layout/cycle3"/>
    <dgm:cxn modelId="{B55D3285-0874-4949-91EB-1155BEECF483}" type="presParOf" srcId="{4F8E8179-88C2-4DE1-996B-343B28767829}" destId="{E08E7595-DCD8-480A-AEBB-4DFE5BEBC385}"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6C029-8AE4-4EEB-9024-E3F72550E9FB}">
      <dsp:nvSpPr>
        <dsp:cNvPr id="0" name=""/>
        <dsp:cNvSpPr/>
      </dsp:nvSpPr>
      <dsp:spPr>
        <a:xfrm>
          <a:off x="1912446" y="-3225"/>
          <a:ext cx="4861907" cy="4861907"/>
        </a:xfrm>
        <a:prstGeom prst="circularArrow">
          <a:avLst>
            <a:gd name="adj1" fmla="val 5274"/>
            <a:gd name="adj2" fmla="val 312630"/>
            <a:gd name="adj3" fmla="val 14223242"/>
            <a:gd name="adj4" fmla="val 17129880"/>
            <a:gd name="adj5" fmla="val 547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CB306-49C9-49A8-A56C-2E926D5E42C4}">
      <dsp:nvSpPr>
        <dsp:cNvPr id="0" name=""/>
        <dsp:cNvSpPr/>
      </dsp:nvSpPr>
      <dsp:spPr>
        <a:xfrm>
          <a:off x="3416610" y="2628"/>
          <a:ext cx="1853579" cy="92678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t>Enrollment of Child</a:t>
          </a:r>
          <a:endParaRPr lang="en-US" sz="1100" kern="1200" dirty="0"/>
        </a:p>
      </dsp:txBody>
      <dsp:txXfrm>
        <a:off x="3461852" y="47870"/>
        <a:ext cx="1763095" cy="836305"/>
      </dsp:txXfrm>
    </dsp:sp>
    <dsp:sp modelId="{2BBF6803-7340-4E90-A527-F6F0B3458C04}">
      <dsp:nvSpPr>
        <dsp:cNvPr id="0" name=""/>
        <dsp:cNvSpPr/>
      </dsp:nvSpPr>
      <dsp:spPr>
        <a:xfrm>
          <a:off x="5124737" y="988816"/>
          <a:ext cx="1853579" cy="92678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t>Provide information to parents regarding the importance of developmental screening</a:t>
          </a:r>
          <a:endParaRPr lang="en-US" sz="1100" kern="1200" dirty="0"/>
        </a:p>
      </dsp:txBody>
      <dsp:txXfrm>
        <a:off x="5169979" y="1034058"/>
        <a:ext cx="1763095" cy="836305"/>
      </dsp:txXfrm>
    </dsp:sp>
    <dsp:sp modelId="{8EEE2686-18B8-40E0-ADCF-E0BCE28E0E03}">
      <dsp:nvSpPr>
        <dsp:cNvPr id="0" name=""/>
        <dsp:cNvSpPr/>
      </dsp:nvSpPr>
      <dsp:spPr>
        <a:xfrm>
          <a:off x="5124737" y="2961193"/>
          <a:ext cx="1853579" cy="92678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t>Informal observation of child and his/her development</a:t>
          </a:r>
          <a:endParaRPr lang="en-US" sz="1100" kern="1200" dirty="0"/>
        </a:p>
      </dsp:txBody>
      <dsp:txXfrm>
        <a:off x="5169979" y="3006435"/>
        <a:ext cx="1763095" cy="836305"/>
      </dsp:txXfrm>
    </dsp:sp>
    <dsp:sp modelId="{BAE44105-B059-4ABA-B773-FE4E186E8B6A}">
      <dsp:nvSpPr>
        <dsp:cNvPr id="0" name=""/>
        <dsp:cNvSpPr/>
      </dsp:nvSpPr>
      <dsp:spPr>
        <a:xfrm>
          <a:off x="3416610" y="3947381"/>
          <a:ext cx="1853579" cy="92678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smtClean="0"/>
            <a:t>Daily </a:t>
          </a:r>
          <a:r>
            <a:rPr lang="en-US" sz="1100" kern="1200" smtClean="0"/>
            <a:t>information sharing between parent and provider to form a partnership</a:t>
          </a:r>
          <a:endParaRPr lang="en-US" sz="1100" kern="1200" dirty="0"/>
        </a:p>
      </dsp:txBody>
      <dsp:txXfrm>
        <a:off x="3461852" y="3992623"/>
        <a:ext cx="1763095" cy="836305"/>
      </dsp:txXfrm>
    </dsp:sp>
    <dsp:sp modelId="{0F234C77-7238-4D39-8EF1-9ACEA0D51C22}">
      <dsp:nvSpPr>
        <dsp:cNvPr id="0" name=""/>
        <dsp:cNvSpPr/>
      </dsp:nvSpPr>
      <dsp:spPr>
        <a:xfrm>
          <a:off x="1708482" y="2961193"/>
          <a:ext cx="1853579" cy="92678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t>Development Assessment</a:t>
          </a:r>
          <a:endParaRPr lang="en-US" sz="1100" kern="1200" dirty="0"/>
        </a:p>
      </dsp:txBody>
      <dsp:txXfrm>
        <a:off x="1753724" y="3006435"/>
        <a:ext cx="1763095" cy="836305"/>
      </dsp:txXfrm>
    </dsp:sp>
    <dsp:sp modelId="{E08E7595-DCD8-480A-AEBB-4DFE5BEBC385}">
      <dsp:nvSpPr>
        <dsp:cNvPr id="0" name=""/>
        <dsp:cNvSpPr/>
      </dsp:nvSpPr>
      <dsp:spPr>
        <a:xfrm>
          <a:off x="1708482" y="988816"/>
          <a:ext cx="1853579" cy="926789"/>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Sharing the information provides an opportunity for parents and teachers to work together to overcome challenges and celebrate strengths </a:t>
          </a:r>
          <a:endParaRPr lang="en-US" sz="1100" kern="1200" dirty="0"/>
        </a:p>
      </dsp:txBody>
      <dsp:txXfrm>
        <a:off x="1753724" y="1034058"/>
        <a:ext cx="1763095" cy="8363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defRPr sz="1200"/>
            </a:lvl1pPr>
          </a:lstStyle>
          <a:p>
            <a:endParaRPr lang="en-US"/>
          </a:p>
        </p:txBody>
      </p:sp>
      <p:sp>
        <p:nvSpPr>
          <p:cNvPr id="132099" name="Rectangle 3"/>
          <p:cNvSpPr>
            <a:spLocks noGrp="1" noChangeArrowheads="1"/>
          </p:cNvSpPr>
          <p:nvPr>
            <p:ph type="dt" sz="quarter"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lgn="r">
              <a:defRPr sz="1200"/>
            </a:lvl1pPr>
          </a:lstStyle>
          <a:p>
            <a:endParaRPr lang="en-US"/>
          </a:p>
        </p:txBody>
      </p:sp>
      <p:sp>
        <p:nvSpPr>
          <p:cNvPr id="132100" name="Rectangle 4"/>
          <p:cNvSpPr>
            <a:spLocks noGrp="1" noChangeArrowheads="1"/>
          </p:cNvSpPr>
          <p:nvPr>
            <p:ph type="ftr" sz="quarter" idx="2"/>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defRPr sz="1200"/>
            </a:lvl1pPr>
          </a:lstStyle>
          <a:p>
            <a:endParaRPr lang="en-US"/>
          </a:p>
        </p:txBody>
      </p:sp>
      <p:sp>
        <p:nvSpPr>
          <p:cNvPr id="132101" name="Rectangle 5"/>
          <p:cNvSpPr>
            <a:spLocks noGrp="1" noChangeArrowheads="1"/>
          </p:cNvSpPr>
          <p:nvPr>
            <p:ph type="sldNum" sz="quarter" idx="3"/>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lgn="r">
              <a:defRPr sz="1200"/>
            </a:lvl1pPr>
          </a:lstStyle>
          <a:p>
            <a:fld id="{232E1F27-F982-49F2-A76C-0B2CDB7AE8D6}" type="slidenum">
              <a:rPr lang="en-US"/>
              <a:pPr/>
              <a:t>‹#›</a:t>
            </a:fld>
            <a:endParaRPr lang="en-US"/>
          </a:p>
        </p:txBody>
      </p:sp>
    </p:spTree>
    <p:extLst>
      <p:ext uri="{BB962C8B-B14F-4D97-AF65-F5344CB8AC3E}">
        <p14:creationId xmlns:p14="http://schemas.microsoft.com/office/powerpoint/2010/main" val="109034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t" anchorCtr="0" compatLnSpc="1">
            <a:prstTxWarp prst="textNoShape">
              <a:avLst/>
            </a:prstTxWarp>
          </a:bodyPr>
          <a:lstStyle>
            <a:lvl1pPr defTabSz="931887">
              <a:defRPr sz="1300"/>
            </a:lvl1pPr>
          </a:lstStyle>
          <a:p>
            <a:endParaRPr lang="en-US"/>
          </a:p>
        </p:txBody>
      </p:sp>
      <p:sp>
        <p:nvSpPr>
          <p:cNvPr id="11267" name="Rectangle 3"/>
          <p:cNvSpPr>
            <a:spLocks noGrp="1" noChangeArrowheads="1"/>
          </p:cNvSpPr>
          <p:nvPr>
            <p:ph type="dt"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t" anchorCtr="0" compatLnSpc="1">
            <a:prstTxWarp prst="textNoShape">
              <a:avLst/>
            </a:prstTxWarp>
          </a:bodyPr>
          <a:lstStyle>
            <a:lvl1pPr algn="r" defTabSz="931887">
              <a:defRPr sz="1300"/>
            </a:lvl1pPr>
          </a:lstStyle>
          <a:p>
            <a:endParaRPr lang="en-US"/>
          </a:p>
        </p:txBody>
      </p:sp>
      <p:sp>
        <p:nvSpPr>
          <p:cNvPr id="1126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1345" y="4416099"/>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b" anchorCtr="0" compatLnSpc="1">
            <a:prstTxWarp prst="textNoShape">
              <a:avLst/>
            </a:prstTxWarp>
          </a:bodyPr>
          <a:lstStyle>
            <a:lvl1pPr defTabSz="931887">
              <a:defRPr sz="1300"/>
            </a:lvl1pPr>
          </a:lstStyle>
          <a:p>
            <a:endParaRPr lang="en-US"/>
          </a:p>
        </p:txBody>
      </p:sp>
      <p:sp>
        <p:nvSpPr>
          <p:cNvPr id="11271" name="Rectangle 7"/>
          <p:cNvSpPr>
            <a:spLocks noGrp="1" noChangeArrowheads="1"/>
          </p:cNvSpPr>
          <p:nvPr>
            <p:ph type="sldNum" sz="quarter" idx="5"/>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b" anchorCtr="0" compatLnSpc="1">
            <a:prstTxWarp prst="textNoShape">
              <a:avLst/>
            </a:prstTxWarp>
          </a:bodyPr>
          <a:lstStyle>
            <a:lvl1pPr algn="r" defTabSz="931887">
              <a:defRPr sz="1300"/>
            </a:lvl1pPr>
          </a:lstStyle>
          <a:p>
            <a:fld id="{C2C318DC-DFD7-4A13-B0B2-2BCD3F825AE9}" type="slidenum">
              <a:rPr lang="en-US"/>
              <a:pPr/>
              <a:t>‹#›</a:t>
            </a:fld>
            <a:endParaRPr lang="en-US"/>
          </a:p>
        </p:txBody>
      </p:sp>
    </p:spTree>
    <p:extLst>
      <p:ext uri="{BB962C8B-B14F-4D97-AF65-F5344CB8AC3E}">
        <p14:creationId xmlns:p14="http://schemas.microsoft.com/office/powerpoint/2010/main" val="37602150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49CBB-61E5-407D-B98A-85B7FA1661E3}"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2538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11</a:t>
            </a:fld>
            <a:endParaRPr lang="en-US"/>
          </a:p>
        </p:txBody>
      </p:sp>
    </p:spTree>
    <p:extLst>
      <p:ext uri="{BB962C8B-B14F-4D97-AF65-F5344CB8AC3E}">
        <p14:creationId xmlns:p14="http://schemas.microsoft.com/office/powerpoint/2010/main" val="357649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12</a:t>
            </a:fld>
            <a:endParaRPr lang="en-US"/>
          </a:p>
        </p:txBody>
      </p:sp>
    </p:spTree>
    <p:extLst>
      <p:ext uri="{BB962C8B-B14F-4D97-AF65-F5344CB8AC3E}">
        <p14:creationId xmlns:p14="http://schemas.microsoft.com/office/powerpoint/2010/main" val="414244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13</a:t>
            </a:fld>
            <a:endParaRPr lang="en-US"/>
          </a:p>
        </p:txBody>
      </p:sp>
    </p:spTree>
    <p:extLst>
      <p:ext uri="{BB962C8B-B14F-4D97-AF65-F5344CB8AC3E}">
        <p14:creationId xmlns:p14="http://schemas.microsoft.com/office/powerpoint/2010/main" val="184574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14</a:t>
            </a:fld>
            <a:endParaRPr lang="en-US"/>
          </a:p>
        </p:txBody>
      </p:sp>
    </p:spTree>
    <p:extLst>
      <p:ext uri="{BB962C8B-B14F-4D97-AF65-F5344CB8AC3E}">
        <p14:creationId xmlns:p14="http://schemas.microsoft.com/office/powerpoint/2010/main" val="120692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15</a:t>
            </a:fld>
            <a:endParaRPr lang="en-US"/>
          </a:p>
        </p:txBody>
      </p:sp>
    </p:spTree>
    <p:extLst>
      <p:ext uri="{BB962C8B-B14F-4D97-AF65-F5344CB8AC3E}">
        <p14:creationId xmlns:p14="http://schemas.microsoft.com/office/powerpoint/2010/main" val="264808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16</a:t>
            </a:fld>
            <a:endParaRPr lang="en-US"/>
          </a:p>
        </p:txBody>
      </p:sp>
    </p:spTree>
    <p:extLst>
      <p:ext uri="{BB962C8B-B14F-4D97-AF65-F5344CB8AC3E}">
        <p14:creationId xmlns:p14="http://schemas.microsoft.com/office/powerpoint/2010/main" val="145484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Feedback from Thursday’s Presentation:</a:t>
            </a:r>
          </a:p>
          <a:p>
            <a:pPr marL="628650" lvl="1" indent="-171450">
              <a:buFont typeface="Arial" panose="020B0604020202020204" pitchFamily="34" charset="0"/>
              <a:buChar char="•"/>
            </a:pPr>
            <a:r>
              <a:rPr lang="en-US" b="0" dirty="0" smtClean="0"/>
              <a:t>Slide</a:t>
            </a:r>
            <a:r>
              <a:rPr lang="en-US" b="0" baseline="0" dirty="0" smtClean="0"/>
              <a:t> should be moved so it comes after “Scoring the Results”</a:t>
            </a:r>
          </a:p>
          <a:p>
            <a:pPr marL="628650" lvl="1" indent="-171450">
              <a:buFont typeface="Arial" panose="020B0604020202020204" pitchFamily="34" charset="0"/>
              <a:buChar char="•"/>
            </a:pPr>
            <a:r>
              <a:rPr lang="en-US" b="0" baseline="0" dirty="0" smtClean="0"/>
              <a:t>Need to change “cutoff” verbiage to:</a:t>
            </a:r>
          </a:p>
          <a:p>
            <a:pPr marL="1085850" lvl="2" indent="-171450">
              <a:buFont typeface="Arial" panose="020B0604020202020204" pitchFamily="34" charset="0"/>
              <a:buChar char="•"/>
            </a:pPr>
            <a:r>
              <a:rPr lang="en-US" b="0" baseline="0" dirty="0" smtClean="0"/>
              <a:t>Score in white area – meeting milestones</a:t>
            </a:r>
          </a:p>
          <a:p>
            <a:pPr marL="1085850" lvl="2" indent="-171450">
              <a:buFont typeface="Arial" panose="020B0604020202020204" pitchFamily="34" charset="0"/>
              <a:buChar char="•"/>
            </a:pPr>
            <a:r>
              <a:rPr lang="en-US" b="0" baseline="0" dirty="0" smtClean="0"/>
              <a:t>Gray area – further observation, rescreen</a:t>
            </a:r>
          </a:p>
          <a:p>
            <a:pPr marL="1085850" lvl="2" indent="-171450">
              <a:buFont typeface="Arial" panose="020B0604020202020204" pitchFamily="34" charset="0"/>
              <a:buChar char="•"/>
            </a:pPr>
            <a:r>
              <a:rPr lang="en-US" b="0" baseline="0" dirty="0" smtClean="0"/>
              <a:t>Black area – further evaluation required</a:t>
            </a:r>
          </a:p>
          <a:p>
            <a:pPr marL="628650" lvl="1"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C2C318DC-DFD7-4A13-B0B2-2BCD3F825AE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8386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18</a:t>
            </a:fld>
            <a:endParaRPr lang="en-US"/>
          </a:p>
        </p:txBody>
      </p:sp>
    </p:spTree>
    <p:extLst>
      <p:ext uri="{BB962C8B-B14F-4D97-AF65-F5344CB8AC3E}">
        <p14:creationId xmlns:p14="http://schemas.microsoft.com/office/powerpoint/2010/main" val="400872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19</a:t>
            </a:fld>
            <a:endParaRPr lang="en-US"/>
          </a:p>
        </p:txBody>
      </p:sp>
    </p:spTree>
    <p:extLst>
      <p:ext uri="{BB962C8B-B14F-4D97-AF65-F5344CB8AC3E}">
        <p14:creationId xmlns:p14="http://schemas.microsoft.com/office/powerpoint/2010/main" val="1003939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20</a:t>
            </a:fld>
            <a:endParaRPr lang="en-US"/>
          </a:p>
        </p:txBody>
      </p:sp>
    </p:spTree>
    <p:extLst>
      <p:ext uri="{BB962C8B-B14F-4D97-AF65-F5344CB8AC3E}">
        <p14:creationId xmlns:p14="http://schemas.microsoft.com/office/powerpoint/2010/main" val="209454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2</a:t>
            </a:fld>
            <a:endParaRPr lang="en-US"/>
          </a:p>
        </p:txBody>
      </p:sp>
    </p:spTree>
    <p:extLst>
      <p:ext uri="{BB962C8B-B14F-4D97-AF65-F5344CB8AC3E}">
        <p14:creationId xmlns:p14="http://schemas.microsoft.com/office/powerpoint/2010/main" val="387155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AGAIN...remind</a:t>
            </a:r>
            <a:r>
              <a:rPr lang="en-US" sz="1600" b="1" baseline="0" dirty="0" smtClean="0"/>
              <a:t> participants NOT to put www. in front of </a:t>
            </a:r>
            <a:r>
              <a:rPr lang="en-US" sz="1600" b="1" baseline="0" dirty="0" err="1" smtClean="0"/>
              <a:t>YScreen</a:t>
            </a:r>
            <a:endParaRPr lang="en-US" sz="1600" b="1" dirty="0"/>
          </a:p>
        </p:txBody>
      </p:sp>
      <p:sp>
        <p:nvSpPr>
          <p:cNvPr id="4" name="Slide Number Placeholder 3"/>
          <p:cNvSpPr>
            <a:spLocks noGrp="1"/>
          </p:cNvSpPr>
          <p:nvPr>
            <p:ph type="sldNum" sz="quarter" idx="10"/>
          </p:nvPr>
        </p:nvSpPr>
        <p:spPr/>
        <p:txBody>
          <a:bodyPr/>
          <a:lstStyle/>
          <a:p>
            <a:fld id="{C2C318DC-DFD7-4A13-B0B2-2BCD3F825AE9}" type="slidenum">
              <a:rPr lang="en-US" smtClean="0"/>
              <a:pPr/>
              <a:t>21</a:t>
            </a:fld>
            <a:endParaRPr lang="en-US"/>
          </a:p>
        </p:txBody>
      </p:sp>
    </p:spTree>
    <p:extLst>
      <p:ext uri="{BB962C8B-B14F-4D97-AF65-F5344CB8AC3E}">
        <p14:creationId xmlns:p14="http://schemas.microsoft.com/office/powerpoint/2010/main" val="183380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B4900-7DD2-4AA5-9AF2-0413B62E6A9D}" type="slidenum">
              <a:rPr lang="en-US"/>
              <a:pPr/>
              <a:t>22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dirty="0" smtClean="0"/>
              <a:t>(</a:t>
            </a:r>
            <a:r>
              <a:rPr lang="en-US" dirty="0"/>
              <a:t>Read some of the points on the screen.)</a:t>
            </a:r>
          </a:p>
          <a:p>
            <a:endParaRPr lang="en-US" dirty="0"/>
          </a:p>
          <a:p>
            <a:r>
              <a:rPr lang="en-US" altLang="en-US" dirty="0"/>
              <a:t>Having a strong, widely recognized brand will help us  to grow our resources, associations and participation. </a:t>
            </a:r>
            <a:endParaRPr lang="en-US" dirty="0"/>
          </a:p>
          <a:p>
            <a:endParaRPr lang="en-US" dirty="0"/>
          </a:p>
          <a:p>
            <a:r>
              <a:rPr lang="en-US" altLang="en-US" dirty="0"/>
              <a:t>Our branding will allow us to verbally and visually communicate who we are. And will become a part of something bigger than each of us.  Because as the saying goes—the whole is more than the sum of its parts.</a:t>
            </a:r>
          </a:p>
          <a:p>
            <a:endParaRPr lang="en-US" dirty="0"/>
          </a:p>
        </p:txBody>
      </p:sp>
    </p:spTree>
    <p:extLst>
      <p:ext uri="{BB962C8B-B14F-4D97-AF65-F5344CB8AC3E}">
        <p14:creationId xmlns:p14="http://schemas.microsoft.com/office/powerpoint/2010/main" val="427041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FD0A4-FEA9-4ECF-B52C-FB0F93C5C9D9}" type="slidenum">
              <a:rPr lang="en-US"/>
              <a:pPr/>
              <a:t>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893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5</a:t>
            </a:fld>
            <a:endParaRPr lang="en-US"/>
          </a:p>
        </p:txBody>
      </p:sp>
    </p:spTree>
    <p:extLst>
      <p:ext uri="{BB962C8B-B14F-4D97-AF65-F5344CB8AC3E}">
        <p14:creationId xmlns:p14="http://schemas.microsoft.com/office/powerpoint/2010/main" val="299619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6</a:t>
            </a:fld>
            <a:endParaRPr lang="en-US"/>
          </a:p>
        </p:txBody>
      </p:sp>
    </p:spTree>
    <p:extLst>
      <p:ext uri="{BB962C8B-B14F-4D97-AF65-F5344CB8AC3E}">
        <p14:creationId xmlns:p14="http://schemas.microsoft.com/office/powerpoint/2010/main" val="346806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baseline="0" dirty="0" smtClean="0"/>
              <a:t>*****Make sure to tell participants NOT to put www. in front of Yscreen.AskEasterSeals.com.</a:t>
            </a:r>
          </a:p>
          <a:p>
            <a:pPr lvl="2"/>
            <a:r>
              <a:rPr lang="en-US" sz="1400" b="1" baseline="0" dirty="0" smtClean="0"/>
              <a:t>Internet shows “no results” </a:t>
            </a:r>
            <a:endParaRPr lang="en-US" sz="1400" b="0" dirty="0"/>
          </a:p>
        </p:txBody>
      </p:sp>
      <p:sp>
        <p:nvSpPr>
          <p:cNvPr id="4" name="Slide Number Placeholder 3"/>
          <p:cNvSpPr>
            <a:spLocks noGrp="1"/>
          </p:cNvSpPr>
          <p:nvPr>
            <p:ph type="sldNum" sz="quarter" idx="10"/>
          </p:nvPr>
        </p:nvSpPr>
        <p:spPr/>
        <p:txBody>
          <a:bodyPr/>
          <a:lstStyle/>
          <a:p>
            <a:fld id="{C2C318DC-DFD7-4A13-B0B2-2BCD3F825AE9}" type="slidenum">
              <a:rPr lang="en-US" smtClean="0"/>
              <a:pPr/>
              <a:t>7</a:t>
            </a:fld>
            <a:endParaRPr lang="en-US"/>
          </a:p>
        </p:txBody>
      </p:sp>
    </p:spTree>
    <p:extLst>
      <p:ext uri="{BB962C8B-B14F-4D97-AF65-F5344CB8AC3E}">
        <p14:creationId xmlns:p14="http://schemas.microsoft.com/office/powerpoint/2010/main" val="353726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Feedback from Thursday’s presentation:</a:t>
            </a:r>
            <a:r>
              <a:rPr lang="en-US" sz="1600" b="1" baseline="0" dirty="0" smtClean="0"/>
              <a:t>  </a:t>
            </a:r>
            <a:endParaRPr lang="en-US" sz="1600" b="0" baseline="0" dirty="0" smtClean="0"/>
          </a:p>
          <a:p>
            <a:pPr marL="742950" lvl="1" indent="-285750">
              <a:buFont typeface="Arial" panose="020B0604020202020204" pitchFamily="34" charset="0"/>
              <a:buChar char="•"/>
            </a:pPr>
            <a:r>
              <a:rPr lang="en-US" sz="1600" b="0" baseline="0" dirty="0" smtClean="0"/>
              <a:t>Participants REALLY wanted to see screens</a:t>
            </a:r>
          </a:p>
          <a:p>
            <a:pPr marL="742950" lvl="1" indent="-285750">
              <a:buFont typeface="Arial" panose="020B0604020202020204" pitchFamily="34" charset="0"/>
              <a:buChar char="•"/>
            </a:pPr>
            <a:r>
              <a:rPr lang="en-US" sz="1600" b="0" baseline="0" dirty="0" smtClean="0"/>
              <a:t>We have hardcopies to pass out so participants can look over</a:t>
            </a:r>
            <a:endParaRPr lang="en-US" sz="1600" b="1" dirty="0"/>
          </a:p>
        </p:txBody>
      </p:sp>
      <p:sp>
        <p:nvSpPr>
          <p:cNvPr id="4" name="Slide Number Placeholder 3"/>
          <p:cNvSpPr>
            <a:spLocks noGrp="1"/>
          </p:cNvSpPr>
          <p:nvPr>
            <p:ph type="sldNum" sz="quarter" idx="10"/>
          </p:nvPr>
        </p:nvSpPr>
        <p:spPr/>
        <p:txBody>
          <a:bodyPr/>
          <a:lstStyle/>
          <a:p>
            <a:fld id="{C2C318DC-DFD7-4A13-B0B2-2BCD3F825AE9}" type="slidenum">
              <a:rPr lang="en-US" smtClean="0"/>
              <a:pPr/>
              <a:t>8</a:t>
            </a:fld>
            <a:endParaRPr lang="en-US"/>
          </a:p>
        </p:txBody>
      </p:sp>
    </p:spTree>
    <p:extLst>
      <p:ext uri="{BB962C8B-B14F-4D97-AF65-F5344CB8AC3E}">
        <p14:creationId xmlns:p14="http://schemas.microsoft.com/office/powerpoint/2010/main" val="332370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9</a:t>
            </a:fld>
            <a:endParaRPr lang="en-US"/>
          </a:p>
        </p:txBody>
      </p:sp>
    </p:spTree>
    <p:extLst>
      <p:ext uri="{BB962C8B-B14F-4D97-AF65-F5344CB8AC3E}">
        <p14:creationId xmlns:p14="http://schemas.microsoft.com/office/powerpoint/2010/main" val="131186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318DC-DFD7-4A13-B0B2-2BCD3F825AE9}" type="slidenum">
              <a:rPr lang="en-US" smtClean="0"/>
              <a:pPr/>
              <a:t>10</a:t>
            </a:fld>
            <a:endParaRPr lang="en-US"/>
          </a:p>
        </p:txBody>
      </p:sp>
    </p:spTree>
    <p:extLst>
      <p:ext uri="{BB962C8B-B14F-4D97-AF65-F5344CB8AC3E}">
        <p14:creationId xmlns:p14="http://schemas.microsoft.com/office/powerpoint/2010/main" val="2973371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9" name="Rectangle 11"/>
          <p:cNvSpPr>
            <a:spLocks noChangeArrowheads="1"/>
          </p:cNvSpPr>
          <p:nvPr userDrawn="1"/>
        </p:nvSpPr>
        <p:spPr bwMode="auto">
          <a:xfrm>
            <a:off x="2133600" y="3514635"/>
            <a:ext cx="5410200" cy="40011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2000" b="1"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28600"/>
            <a:ext cx="4800600" cy="2057400"/>
          </a:xfrm>
          <a:prstGeom prst="rect">
            <a:avLst/>
          </a:prstGeom>
        </p:spPr>
      </p:pic>
      <p:sp>
        <p:nvSpPr>
          <p:cNvPr id="3" name="TextBox 2"/>
          <p:cNvSpPr txBox="1"/>
          <p:nvPr userDrawn="1"/>
        </p:nvSpPr>
        <p:spPr>
          <a:xfrm>
            <a:off x="838200" y="3541693"/>
            <a:ext cx="7239000" cy="954107"/>
          </a:xfrm>
          <a:prstGeom prst="rect">
            <a:avLst/>
          </a:prstGeom>
          <a:noFill/>
        </p:spPr>
        <p:txBody>
          <a:bodyPr wrap="square" rtlCol="0">
            <a:spAutoFit/>
          </a:bodyPr>
          <a:lstStyle/>
          <a:p>
            <a:pPr algn="ctr"/>
            <a:r>
              <a:rPr lang="en-US" sz="2800" b="1" dirty="0" smtClean="0"/>
              <a:t>Understanding</a:t>
            </a:r>
            <a:r>
              <a:rPr lang="en-US" sz="2800" b="1" baseline="0" dirty="0" smtClean="0"/>
              <a:t> and Using</a:t>
            </a:r>
            <a:endParaRPr lang="en-US" sz="2800" b="1" dirty="0" smtClean="0"/>
          </a:p>
          <a:p>
            <a:pPr algn="ctr"/>
            <a:r>
              <a:rPr lang="en-US" sz="2800" b="1" dirty="0" smtClean="0"/>
              <a:t>Ages and Stages Questionnaire(ASQ)</a:t>
            </a:r>
            <a:endParaRPr lang="en-US" sz="28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4F7875B-097E-4123-BB36-AB5AFB65ECAC}" type="slidenum">
              <a:rPr lang="en-US"/>
              <a:pPr/>
              <a:t>‹#›</a:t>
            </a:fld>
            <a:endParaRPr lang="en-US"/>
          </a:p>
        </p:txBody>
      </p:sp>
    </p:spTree>
    <p:extLst>
      <p:ext uri="{BB962C8B-B14F-4D97-AF65-F5344CB8AC3E}">
        <p14:creationId xmlns:p14="http://schemas.microsoft.com/office/powerpoint/2010/main" val="2585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310829C-380C-4D53-8F89-C132146C551D}" type="slidenum">
              <a:rPr lang="en-US"/>
              <a:pPr/>
              <a:t>‹#›</a:t>
            </a:fld>
            <a:endParaRPr lang="en-US"/>
          </a:p>
        </p:txBody>
      </p:sp>
    </p:spTree>
    <p:extLst>
      <p:ext uri="{BB962C8B-B14F-4D97-AF65-F5344CB8AC3E}">
        <p14:creationId xmlns:p14="http://schemas.microsoft.com/office/powerpoint/2010/main" val="283009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70F5B45-2415-4106-B45A-65D0DAE7EC0C}" type="slidenum">
              <a:rPr lang="en-US"/>
              <a:pPr/>
              <a:t>‹#›</a:t>
            </a:fld>
            <a:endParaRPr lang="en-US"/>
          </a:p>
        </p:txBody>
      </p:sp>
    </p:spTree>
    <p:extLst>
      <p:ext uri="{BB962C8B-B14F-4D97-AF65-F5344CB8AC3E}">
        <p14:creationId xmlns:p14="http://schemas.microsoft.com/office/powerpoint/2010/main" val="116895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DA6FE7E-6712-4DF5-8EE3-0000224DFA99}" type="slidenum">
              <a:rPr lang="en-US"/>
              <a:pPr/>
              <a:t>‹#›</a:t>
            </a:fld>
            <a:endParaRPr lang="en-US"/>
          </a:p>
        </p:txBody>
      </p:sp>
    </p:spTree>
    <p:extLst>
      <p:ext uri="{BB962C8B-B14F-4D97-AF65-F5344CB8AC3E}">
        <p14:creationId xmlns:p14="http://schemas.microsoft.com/office/powerpoint/2010/main" val="371526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4BE03A9-AF1B-4C47-89D8-88F9F77E5D39}" type="slidenum">
              <a:rPr lang="en-US"/>
              <a:pPr/>
              <a:t>‹#›</a:t>
            </a:fld>
            <a:endParaRPr lang="en-US"/>
          </a:p>
        </p:txBody>
      </p:sp>
    </p:spTree>
    <p:extLst>
      <p:ext uri="{BB962C8B-B14F-4D97-AF65-F5344CB8AC3E}">
        <p14:creationId xmlns:p14="http://schemas.microsoft.com/office/powerpoint/2010/main" val="142357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15AD7CD-95CC-4597-AB11-851EE55D2516}" type="slidenum">
              <a:rPr lang="en-US"/>
              <a:pPr/>
              <a:t>‹#›</a:t>
            </a:fld>
            <a:endParaRPr lang="en-US"/>
          </a:p>
        </p:txBody>
      </p:sp>
    </p:spTree>
    <p:extLst>
      <p:ext uri="{BB962C8B-B14F-4D97-AF65-F5344CB8AC3E}">
        <p14:creationId xmlns:p14="http://schemas.microsoft.com/office/powerpoint/2010/main" val="304367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87711A0-645B-4B84-99E1-BE32C063B07B}" type="slidenum">
              <a:rPr lang="en-US"/>
              <a:pPr/>
              <a:t>‹#›</a:t>
            </a:fld>
            <a:endParaRPr lang="en-US"/>
          </a:p>
        </p:txBody>
      </p:sp>
    </p:spTree>
    <p:extLst>
      <p:ext uri="{BB962C8B-B14F-4D97-AF65-F5344CB8AC3E}">
        <p14:creationId xmlns:p14="http://schemas.microsoft.com/office/powerpoint/2010/main" val="332787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C837B1E-BDA5-411E-894A-98A393F88E6E}" type="slidenum">
              <a:rPr lang="en-US"/>
              <a:pPr/>
              <a:t>‹#›</a:t>
            </a:fld>
            <a:endParaRPr lang="en-US"/>
          </a:p>
        </p:txBody>
      </p:sp>
    </p:spTree>
    <p:extLst>
      <p:ext uri="{BB962C8B-B14F-4D97-AF65-F5344CB8AC3E}">
        <p14:creationId xmlns:p14="http://schemas.microsoft.com/office/powerpoint/2010/main" val="228276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3A42224-825B-4C15-971A-7750199326C9}" type="slidenum">
              <a:rPr lang="en-US"/>
              <a:pPr/>
              <a:t>‹#›</a:t>
            </a:fld>
            <a:endParaRPr lang="en-US"/>
          </a:p>
        </p:txBody>
      </p:sp>
    </p:spTree>
    <p:extLst>
      <p:ext uri="{BB962C8B-B14F-4D97-AF65-F5344CB8AC3E}">
        <p14:creationId xmlns:p14="http://schemas.microsoft.com/office/powerpoint/2010/main" val="169020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4BB2EB-F996-46D4-9AF7-FD70FF62A6D4}" type="slidenum">
              <a:rPr lang="en-US"/>
              <a:pPr/>
              <a:t>‹#›</a:t>
            </a:fld>
            <a:endParaRPr lang="en-US"/>
          </a:p>
        </p:txBody>
      </p:sp>
    </p:spTree>
    <p:extLst>
      <p:ext uri="{BB962C8B-B14F-4D97-AF65-F5344CB8AC3E}">
        <p14:creationId xmlns:p14="http://schemas.microsoft.com/office/powerpoint/2010/main" val="330861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modifying the footer</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To modify the footer to include your presentation title and date…</a:t>
            </a:r>
          </a:p>
          <a:p>
            <a:pPr lvl="1"/>
            <a:r>
              <a:rPr lang="en-US" smtClean="0"/>
              <a:t>Click “View” on the menu bar and “Master”</a:t>
            </a:r>
          </a:p>
          <a:p>
            <a:pPr lvl="2"/>
            <a:r>
              <a:rPr lang="en-US" smtClean="0"/>
              <a:t>Then select “slide master”</a:t>
            </a:r>
          </a:p>
          <a:p>
            <a:pPr lvl="3"/>
            <a:r>
              <a:rPr lang="en-US" smtClean="0"/>
              <a:t>Click in the text boxes in the footer and enter desired information</a:t>
            </a:r>
          </a:p>
          <a:p>
            <a:pPr lvl="4"/>
            <a:r>
              <a:rPr lang="en-US" smtClean="0"/>
              <a:t>That’s it!  Now your footer will appear on every page.</a:t>
            </a:r>
          </a:p>
          <a:p>
            <a:pPr lvl="4"/>
            <a:r>
              <a:rPr lang="en-US" smtClean="0"/>
              <a:t>If you do not want to include these on your presentation, just delete the text boxes.</a:t>
            </a:r>
          </a:p>
        </p:txBody>
      </p:sp>
      <p:sp>
        <p:nvSpPr>
          <p:cNvPr id="1029" name="Rectangle 5"/>
          <p:cNvSpPr>
            <a:spLocks noGrp="1" noChangeArrowheads="1"/>
          </p:cNvSpPr>
          <p:nvPr>
            <p:ph type="ftr" sz="quarter" idx="3"/>
          </p:nvPr>
        </p:nvSpPr>
        <p:spPr bwMode="auto">
          <a:xfrm>
            <a:off x="457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0" b="1"/>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A0B7792-7580-4C87-B7F4-4ADAFA609AC7}" type="slidenum">
              <a:rPr lang="en-US"/>
              <a:pPr/>
              <a:t>‹#›</a:t>
            </a:fld>
            <a:endParaRPr lang="en-US"/>
          </a:p>
        </p:txBody>
      </p:sp>
      <p:sp>
        <p:nvSpPr>
          <p:cNvPr id="1031" name="Rectangle 7"/>
          <p:cNvSpPr>
            <a:spLocks noChangeArrowheads="1"/>
          </p:cNvSpPr>
          <p:nvPr/>
        </p:nvSpPr>
        <p:spPr bwMode="auto">
          <a:xfrm>
            <a:off x="22860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100" b="1"/>
              <a:t>Date:  00/00/00</a:t>
            </a:r>
          </a:p>
        </p:txBody>
      </p:sp>
      <p:sp>
        <p:nvSpPr>
          <p:cNvPr id="1033" name="Line 9"/>
          <p:cNvSpPr>
            <a:spLocks noChangeShapeType="1"/>
          </p:cNvSpPr>
          <p:nvPr userDrawn="1"/>
        </p:nvSpPr>
        <p:spPr bwMode="auto">
          <a:xfrm>
            <a:off x="0" y="6172200"/>
            <a:ext cx="91440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7" name="Picture 13" descr="YWCA_Spec_Psm_3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24283" b="19055"/>
          <a:stretch>
            <a:fillRect/>
          </a:stretch>
        </p:blipFill>
        <p:spPr bwMode="auto">
          <a:xfrm>
            <a:off x="5410200" y="6272213"/>
            <a:ext cx="3505200" cy="5095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4400">
          <a:solidFill>
            <a:srgbClr val="FD5A1E"/>
          </a:solidFill>
          <a:latin typeface="+mj-lt"/>
          <a:ea typeface="+mj-ea"/>
          <a:cs typeface="+mj-cs"/>
        </a:defRPr>
      </a:lvl1pPr>
      <a:lvl2pPr algn="l" rtl="0" fontAlgn="base">
        <a:spcBef>
          <a:spcPct val="0"/>
        </a:spcBef>
        <a:spcAft>
          <a:spcPct val="0"/>
        </a:spcAft>
        <a:defRPr sz="4400">
          <a:solidFill>
            <a:srgbClr val="FD5A1E"/>
          </a:solidFill>
          <a:latin typeface="Arial Black" pitchFamily="34" charset="0"/>
        </a:defRPr>
      </a:lvl2pPr>
      <a:lvl3pPr algn="l" rtl="0" fontAlgn="base">
        <a:spcBef>
          <a:spcPct val="0"/>
        </a:spcBef>
        <a:spcAft>
          <a:spcPct val="0"/>
        </a:spcAft>
        <a:defRPr sz="4400">
          <a:solidFill>
            <a:srgbClr val="FD5A1E"/>
          </a:solidFill>
          <a:latin typeface="Arial Black" pitchFamily="34" charset="0"/>
        </a:defRPr>
      </a:lvl3pPr>
      <a:lvl4pPr algn="l" rtl="0" fontAlgn="base">
        <a:spcBef>
          <a:spcPct val="0"/>
        </a:spcBef>
        <a:spcAft>
          <a:spcPct val="0"/>
        </a:spcAft>
        <a:defRPr sz="4400">
          <a:solidFill>
            <a:srgbClr val="FD5A1E"/>
          </a:solidFill>
          <a:latin typeface="Arial Black" pitchFamily="34" charset="0"/>
        </a:defRPr>
      </a:lvl4pPr>
      <a:lvl5pPr algn="l" rtl="0" fontAlgn="base">
        <a:spcBef>
          <a:spcPct val="0"/>
        </a:spcBef>
        <a:spcAft>
          <a:spcPct val="0"/>
        </a:spcAft>
        <a:defRPr sz="4400">
          <a:solidFill>
            <a:srgbClr val="FD5A1E"/>
          </a:solidFill>
          <a:latin typeface="Arial Black" pitchFamily="34" charset="0"/>
        </a:defRPr>
      </a:lvl5pPr>
      <a:lvl6pPr marL="457200" algn="l" rtl="0" fontAlgn="base">
        <a:spcBef>
          <a:spcPct val="0"/>
        </a:spcBef>
        <a:spcAft>
          <a:spcPct val="0"/>
        </a:spcAft>
        <a:defRPr sz="4400">
          <a:solidFill>
            <a:srgbClr val="FD5A1E"/>
          </a:solidFill>
          <a:latin typeface="Arial Black" pitchFamily="34" charset="0"/>
        </a:defRPr>
      </a:lvl6pPr>
      <a:lvl7pPr marL="914400" algn="l" rtl="0" fontAlgn="base">
        <a:spcBef>
          <a:spcPct val="0"/>
        </a:spcBef>
        <a:spcAft>
          <a:spcPct val="0"/>
        </a:spcAft>
        <a:defRPr sz="4400">
          <a:solidFill>
            <a:srgbClr val="FD5A1E"/>
          </a:solidFill>
          <a:latin typeface="Arial Black" pitchFamily="34" charset="0"/>
        </a:defRPr>
      </a:lvl7pPr>
      <a:lvl8pPr marL="1371600" algn="l" rtl="0" fontAlgn="base">
        <a:spcBef>
          <a:spcPct val="0"/>
        </a:spcBef>
        <a:spcAft>
          <a:spcPct val="0"/>
        </a:spcAft>
        <a:defRPr sz="4400">
          <a:solidFill>
            <a:srgbClr val="FD5A1E"/>
          </a:solidFill>
          <a:latin typeface="Arial Black" pitchFamily="34" charset="0"/>
        </a:defRPr>
      </a:lvl8pPr>
      <a:lvl9pPr marL="1828800" algn="l" rtl="0" fontAlgn="base">
        <a:spcBef>
          <a:spcPct val="0"/>
        </a:spcBef>
        <a:spcAft>
          <a:spcPct val="0"/>
        </a:spcAft>
        <a:defRPr sz="4400">
          <a:solidFill>
            <a:srgbClr val="FD5A1E"/>
          </a:solidFill>
          <a:latin typeface="Arial Black" pitchFamily="34" charset="0"/>
        </a:defRPr>
      </a:lvl9pPr>
    </p:titleStyle>
    <p:bodyStyle>
      <a:lvl1pPr marL="342900" indent="-342900" algn="l" rtl="0" fontAlgn="base">
        <a:spcBef>
          <a:spcPct val="20000"/>
        </a:spcBef>
        <a:spcAft>
          <a:spcPct val="0"/>
        </a:spcAft>
        <a:buSzPct val="70000"/>
        <a:buFont typeface="Wingdings" pitchFamily="2" charset="2"/>
        <a:buChar char="§"/>
        <a:defRPr sz="3200" b="1">
          <a:solidFill>
            <a:schemeClr val="tx1"/>
          </a:solidFill>
          <a:latin typeface="+mn-lt"/>
          <a:ea typeface="+mn-ea"/>
          <a:cs typeface="+mn-cs"/>
        </a:defRPr>
      </a:lvl1pPr>
      <a:lvl2pPr marL="742950" indent="-285750" algn="l" rtl="0" fontAlgn="base">
        <a:spcBef>
          <a:spcPct val="20000"/>
        </a:spcBef>
        <a:spcAft>
          <a:spcPct val="0"/>
        </a:spcAft>
        <a:buSzPct val="70000"/>
        <a:buFont typeface="Arial" charset="0"/>
        <a:buChar char="–"/>
        <a:defRPr sz="2800">
          <a:solidFill>
            <a:schemeClr val="tx1"/>
          </a:solidFill>
          <a:latin typeface="+mn-lt"/>
        </a:defRPr>
      </a:lvl2pPr>
      <a:lvl3pPr marL="1143000" indent="-228600" algn="l" rtl="0" fontAlgn="base">
        <a:spcBef>
          <a:spcPct val="20000"/>
        </a:spcBef>
        <a:spcAft>
          <a:spcPct val="0"/>
        </a:spcAft>
        <a:buSzPct val="70000"/>
        <a:buChar char="•"/>
        <a:defRPr sz="2400">
          <a:solidFill>
            <a:schemeClr val="tx1"/>
          </a:solidFill>
          <a:latin typeface="+mn-lt"/>
        </a:defRPr>
      </a:lvl3pPr>
      <a:lvl4pPr marL="1600200" indent="-228600" algn="l" rtl="0" fontAlgn="base">
        <a:spcBef>
          <a:spcPct val="20000"/>
        </a:spcBef>
        <a:spcAft>
          <a:spcPct val="0"/>
        </a:spcAft>
        <a:buSzPct val="70000"/>
        <a:buChar char="–"/>
        <a:defRPr sz="2000">
          <a:solidFill>
            <a:schemeClr val="tx1"/>
          </a:solidFill>
          <a:latin typeface="+mn-lt"/>
        </a:defRPr>
      </a:lvl4pPr>
      <a:lvl5pPr marL="2057400" indent="-228600" algn="l" rtl="0" fontAlgn="base">
        <a:spcBef>
          <a:spcPct val="20000"/>
        </a:spcBef>
        <a:spcAft>
          <a:spcPct val="0"/>
        </a:spcAft>
        <a:buSzPct val="70000"/>
        <a:buChar char="»"/>
        <a:defRPr sz="2000">
          <a:solidFill>
            <a:schemeClr val="tx1"/>
          </a:solidFill>
          <a:latin typeface="+mn-lt"/>
        </a:defRPr>
      </a:lvl5pPr>
      <a:lvl6pPr marL="2514600" indent="-228600" algn="l" rtl="0" fontAlgn="base">
        <a:spcBef>
          <a:spcPct val="20000"/>
        </a:spcBef>
        <a:spcAft>
          <a:spcPct val="0"/>
        </a:spcAft>
        <a:buSzPct val="70000"/>
        <a:buChar char="»"/>
        <a:defRPr sz="2000">
          <a:solidFill>
            <a:schemeClr val="tx1"/>
          </a:solidFill>
          <a:latin typeface="+mn-lt"/>
        </a:defRPr>
      </a:lvl6pPr>
      <a:lvl7pPr marL="2971800" indent="-228600" algn="l" rtl="0" fontAlgn="base">
        <a:spcBef>
          <a:spcPct val="20000"/>
        </a:spcBef>
        <a:spcAft>
          <a:spcPct val="0"/>
        </a:spcAft>
        <a:buSzPct val="70000"/>
        <a:buChar char="»"/>
        <a:defRPr sz="2000">
          <a:solidFill>
            <a:schemeClr val="tx1"/>
          </a:solidFill>
          <a:latin typeface="+mn-lt"/>
        </a:defRPr>
      </a:lvl7pPr>
      <a:lvl8pPr marL="3429000" indent="-228600" algn="l" rtl="0" fontAlgn="base">
        <a:spcBef>
          <a:spcPct val="20000"/>
        </a:spcBef>
        <a:spcAft>
          <a:spcPct val="0"/>
        </a:spcAft>
        <a:buSzPct val="70000"/>
        <a:buChar char="»"/>
        <a:defRPr sz="2000">
          <a:solidFill>
            <a:schemeClr val="tx1"/>
          </a:solidFill>
          <a:latin typeface="+mn-lt"/>
        </a:defRPr>
      </a:lvl8pPr>
      <a:lvl9pPr marL="3886200" indent="-228600" algn="l" rtl="0" fontAlgn="base">
        <a:spcBef>
          <a:spcPct val="20000"/>
        </a:spcBef>
        <a:spcAft>
          <a:spcPct val="0"/>
        </a:spcAft>
        <a:buSzPct val="7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inspirationboost.com/maya-angelou-feel-quotes&amp;ei=HFnmVPDlJ8n8yQT5xYKQCg&amp;bvm=bv.86475890,d.aWw&amp;psig=AFQjCNG43ZXoD-4jjDpIebd4VALtRUuAcA&amp;ust=142446861893647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FBKuceTHujA?feature=player_detailpag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YScreen.AskEasterSeal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sp>
        <p:nvSpPr>
          <p:cNvPr id="3" name="Content Placeholder 2"/>
          <p:cNvSpPr>
            <a:spLocks noGrp="1"/>
          </p:cNvSpPr>
          <p:nvPr>
            <p:ph idx="1"/>
          </p:nvPr>
        </p:nvSpPr>
        <p:spPr>
          <a:xfrm>
            <a:off x="457200" y="1600200"/>
            <a:ext cx="3657600" cy="4525963"/>
          </a:xfrm>
        </p:spPr>
        <p:txBody>
          <a:bodyPr/>
          <a:lstStyle/>
          <a:p>
            <a:r>
              <a:rPr lang="en-US" sz="2000" dirty="0" smtClean="0"/>
              <a:t>Enter child’s first and last name</a:t>
            </a:r>
          </a:p>
          <a:p>
            <a:r>
              <a:rPr lang="en-US" sz="2000" dirty="0" smtClean="0"/>
              <a:t>Enter child care provider’s information</a:t>
            </a:r>
          </a:p>
          <a:p>
            <a:r>
              <a:rPr lang="en-US" sz="2000" dirty="0" smtClean="0"/>
              <a:t>Enter the email address where the results should be sent</a:t>
            </a:r>
          </a:p>
          <a:p>
            <a:r>
              <a:rPr lang="en-US" sz="2000" dirty="0" smtClean="0"/>
              <a:t>Click “next”</a:t>
            </a:r>
            <a:endParaRPr lang="en-US" sz="2000" dirty="0"/>
          </a:p>
        </p:txBody>
      </p:sp>
      <p:pic>
        <p:nvPicPr>
          <p:cNvPr id="137218" name="Picture 2" descr="N:\CCR&amp;R\Grants, Partnerships, Collaboration and MOU's\FY15\Easter Seals ASQ\YSCREENP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0"/>
            <a:ext cx="4572000" cy="458571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223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sp>
        <p:nvSpPr>
          <p:cNvPr id="3" name="Content Placeholder 2"/>
          <p:cNvSpPr>
            <a:spLocks noGrp="1"/>
          </p:cNvSpPr>
          <p:nvPr>
            <p:ph idx="1"/>
          </p:nvPr>
        </p:nvSpPr>
        <p:spPr>
          <a:xfrm>
            <a:off x="457200" y="1600200"/>
            <a:ext cx="3276600" cy="4525963"/>
          </a:xfrm>
        </p:spPr>
        <p:txBody>
          <a:bodyPr/>
          <a:lstStyle/>
          <a:p>
            <a:r>
              <a:rPr lang="en-US" sz="2400" dirty="0" smtClean="0"/>
              <a:t>Each tab assesses a separate domain</a:t>
            </a:r>
          </a:p>
          <a:p>
            <a:r>
              <a:rPr lang="en-US" sz="2400" dirty="0" smtClean="0"/>
              <a:t>Complete all questions in each tab</a:t>
            </a:r>
          </a:p>
          <a:p>
            <a:r>
              <a:rPr lang="en-US" sz="2400" dirty="0" smtClean="0"/>
              <a:t>Click on blue arrow to move to the next tab</a:t>
            </a:r>
            <a:endParaRPr lang="en-US" sz="2400" dirty="0"/>
          </a:p>
        </p:txBody>
      </p:sp>
      <p:pic>
        <p:nvPicPr>
          <p:cNvPr id="138242" name="Picture 2" descr="N:\CCR&amp;R\Grants, Partnerships, Collaboration and MOU's\FY15\Easter Seals ASQ\YSCREENPAG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0"/>
            <a:ext cx="4930626" cy="432337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656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pic>
        <p:nvPicPr>
          <p:cNvPr id="139266" name="Picture 2" descr="N:\CCR&amp;R\Grants, Partnerships, Collaboration and MOU's\FY15\Easter Seals ASQ\YSCREENPAGE7.png"/>
          <p:cNvPicPr>
            <a:picLocks noChangeAspect="1" noChangeArrowheads="1"/>
          </p:cNvPicPr>
          <p:nvPr/>
        </p:nvPicPr>
        <p:blipFill rotWithShape="1">
          <a:blip r:embed="rId3">
            <a:extLst>
              <a:ext uri="{28A0092B-C50C-407E-A947-70E740481C1C}">
                <a14:useLocalDpi xmlns:a14="http://schemas.microsoft.com/office/drawing/2010/main" val="0"/>
              </a:ext>
            </a:extLst>
          </a:blip>
          <a:srcRect l="19171"/>
          <a:stretch/>
        </p:blipFill>
        <p:spPr bwMode="auto">
          <a:xfrm>
            <a:off x="526762" y="1184030"/>
            <a:ext cx="3816638" cy="4679357"/>
          </a:xfrm>
          <a:prstGeom prst="rect">
            <a:avLst/>
          </a:prstGeom>
          <a:noFill/>
          <a:extLst>
            <a:ext uri="{909E8E84-426E-40DD-AFC4-6F175D3DCCD1}">
              <a14:hiddenFill xmlns:a14="http://schemas.microsoft.com/office/drawing/2010/main">
                <a:solidFill>
                  <a:srgbClr val="FFFFFF"/>
                </a:solidFill>
              </a14:hiddenFill>
            </a:ext>
          </a:extLst>
        </p:spPr>
      </p:pic>
      <p:pic>
        <p:nvPicPr>
          <p:cNvPr id="139267" name="Picture 3" descr="N:\CCR&amp;R\Grants, Partnerships, Collaboration and MOU's\FY15\Easter Seals ASQ\YSCREENPAGE8.png"/>
          <p:cNvPicPr>
            <a:picLocks noChangeAspect="1" noChangeArrowheads="1"/>
          </p:cNvPicPr>
          <p:nvPr/>
        </p:nvPicPr>
        <p:blipFill rotWithShape="1">
          <a:blip r:embed="rId4">
            <a:extLst>
              <a:ext uri="{28A0092B-C50C-407E-A947-70E740481C1C}">
                <a14:useLocalDpi xmlns:a14="http://schemas.microsoft.com/office/drawing/2010/main" val="0"/>
              </a:ext>
            </a:extLst>
          </a:blip>
          <a:srcRect l="19813" t="4473"/>
          <a:stretch/>
        </p:blipFill>
        <p:spPr bwMode="auto">
          <a:xfrm>
            <a:off x="4419600" y="1176056"/>
            <a:ext cx="3958289" cy="468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60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pic>
        <p:nvPicPr>
          <p:cNvPr id="140290" name="Picture 2" descr="N:\CCR&amp;R\Grants, Partnerships, Collaboration and MOU's\FY15\Easter Seals ASQ\YSCREENPAGE9.png"/>
          <p:cNvPicPr>
            <a:picLocks noChangeAspect="1" noChangeArrowheads="1"/>
          </p:cNvPicPr>
          <p:nvPr/>
        </p:nvPicPr>
        <p:blipFill rotWithShape="1">
          <a:blip r:embed="rId3">
            <a:extLst>
              <a:ext uri="{28A0092B-C50C-407E-A947-70E740481C1C}">
                <a14:useLocalDpi xmlns:a14="http://schemas.microsoft.com/office/drawing/2010/main" val="0"/>
              </a:ext>
            </a:extLst>
          </a:blip>
          <a:srcRect l="19144" t="24204"/>
          <a:stretch/>
        </p:blipFill>
        <p:spPr bwMode="auto">
          <a:xfrm>
            <a:off x="381000" y="1371601"/>
            <a:ext cx="438763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40291" name="Picture 3" descr="N:\CCR&amp;R\Grants, Partnerships, Collaboration and MOU's\FY15\Easter Seals ASQ\YSCREENPAGE10.png"/>
          <p:cNvPicPr>
            <a:picLocks noChangeAspect="1" noChangeArrowheads="1"/>
          </p:cNvPicPr>
          <p:nvPr/>
        </p:nvPicPr>
        <p:blipFill rotWithShape="1">
          <a:blip r:embed="rId4">
            <a:extLst>
              <a:ext uri="{28A0092B-C50C-407E-A947-70E740481C1C}">
                <a14:useLocalDpi xmlns:a14="http://schemas.microsoft.com/office/drawing/2010/main" val="0"/>
              </a:ext>
            </a:extLst>
          </a:blip>
          <a:srcRect l="19670" t="27099"/>
          <a:stretch/>
        </p:blipFill>
        <p:spPr bwMode="auto">
          <a:xfrm>
            <a:off x="4626783" y="1393371"/>
            <a:ext cx="4193581" cy="331930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630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sp>
        <p:nvSpPr>
          <p:cNvPr id="3" name="Content Placeholder 2"/>
          <p:cNvSpPr>
            <a:spLocks noGrp="1"/>
          </p:cNvSpPr>
          <p:nvPr>
            <p:ph idx="1"/>
          </p:nvPr>
        </p:nvSpPr>
        <p:spPr>
          <a:xfrm>
            <a:off x="457200" y="1600200"/>
            <a:ext cx="3810000" cy="4525963"/>
          </a:xfrm>
        </p:spPr>
        <p:txBody>
          <a:bodyPr/>
          <a:lstStyle/>
          <a:p>
            <a:r>
              <a:rPr lang="en-US" sz="2400" dirty="0" smtClean="0"/>
              <a:t>Answer the narrative questions</a:t>
            </a:r>
          </a:p>
          <a:p>
            <a:r>
              <a:rPr lang="en-US" sz="2400" dirty="0" smtClean="0"/>
              <a:t>Click submit when all questions are complete</a:t>
            </a:r>
            <a:endParaRPr lang="en-US" sz="2400" dirty="0"/>
          </a:p>
        </p:txBody>
      </p:sp>
      <p:pic>
        <p:nvPicPr>
          <p:cNvPr id="6" name="Picture 2" descr="N:\CCR&amp;R\Grants, Partnerships, Collaboration and MOU's\FY15\Easter Seals ASQ\YSCREENPAGE1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191" r="1686"/>
          <a:stretch/>
        </p:blipFill>
        <p:spPr bwMode="auto">
          <a:xfrm>
            <a:off x="4572000" y="1219200"/>
            <a:ext cx="4277731" cy="468839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956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pic>
        <p:nvPicPr>
          <p:cNvPr id="142339" name="Picture 3" descr="N:\CCR&amp;R\Grants, Partnerships, Collaboration and MOU's\FY15\Easter Seals ASQ\YSCREENPAGE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66056"/>
            <a:ext cx="7391400" cy="407664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158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the Results</a:t>
            </a:r>
            <a:endParaRPr lang="en-US" dirty="0"/>
          </a:p>
        </p:txBody>
      </p:sp>
      <p:sp>
        <p:nvSpPr>
          <p:cNvPr id="3" name="Content Placeholder 2"/>
          <p:cNvSpPr>
            <a:spLocks noGrp="1"/>
          </p:cNvSpPr>
          <p:nvPr>
            <p:ph idx="1"/>
          </p:nvPr>
        </p:nvSpPr>
        <p:spPr>
          <a:xfrm>
            <a:off x="457200" y="1600200"/>
            <a:ext cx="3581400" cy="4525963"/>
          </a:xfrm>
        </p:spPr>
        <p:txBody>
          <a:bodyPr/>
          <a:lstStyle/>
          <a:p>
            <a:pPr marL="342900" lvl="1" indent="-342900">
              <a:buFont typeface="Wingdings" pitchFamily="2" charset="2"/>
              <a:buChar char="§"/>
            </a:pPr>
            <a:r>
              <a:rPr lang="en-US" sz="2400" dirty="0" smtClean="0">
                <a:solidFill>
                  <a:schemeClr val="tx1"/>
                </a:solidFill>
                <a:latin typeface="+mn-lt"/>
              </a:rPr>
              <a:t>No calculations needed</a:t>
            </a:r>
          </a:p>
          <a:p>
            <a:pPr marL="342900" lvl="1" indent="-342900">
              <a:buFont typeface="Wingdings" pitchFamily="2" charset="2"/>
              <a:buChar char="§"/>
            </a:pPr>
            <a:r>
              <a:rPr lang="en-US" sz="2400" dirty="0" smtClean="0">
                <a:solidFill>
                  <a:schemeClr val="tx1"/>
                </a:solidFill>
                <a:latin typeface="+mn-lt"/>
              </a:rPr>
              <a:t>Results are scored by a developmental screening professional</a:t>
            </a:r>
          </a:p>
          <a:p>
            <a:pPr marL="342900" lvl="1" indent="-342900">
              <a:buFont typeface="Wingdings" pitchFamily="2" charset="2"/>
              <a:buChar char="§"/>
            </a:pPr>
            <a:r>
              <a:rPr lang="en-US" sz="2400" dirty="0"/>
              <a:t>R</a:t>
            </a:r>
            <a:r>
              <a:rPr lang="en-US" sz="2400" dirty="0" smtClean="0"/>
              <a:t>eceive within 2 weeks via email</a:t>
            </a:r>
          </a:p>
        </p:txBody>
      </p:sp>
      <p:pic>
        <p:nvPicPr>
          <p:cNvPr id="143362" name="Picture 2" descr="N:\CCR&amp;R\Grants, Partnerships, Collaboration and MOU's\FY15\Easter Seals ASQ\YSCREENPAGE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998" y="1371600"/>
            <a:ext cx="4878776"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97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Sharing Results with Parents</a:t>
            </a:r>
            <a:endParaRPr lang="en-US" sz="3600" dirty="0"/>
          </a:p>
        </p:txBody>
      </p:sp>
      <p:sp>
        <p:nvSpPr>
          <p:cNvPr id="3" name="Content Placeholder 2"/>
          <p:cNvSpPr>
            <a:spLocks noGrp="1"/>
          </p:cNvSpPr>
          <p:nvPr>
            <p:ph idx="1"/>
          </p:nvPr>
        </p:nvSpPr>
        <p:spPr>
          <a:xfrm>
            <a:off x="457200" y="1447800"/>
            <a:ext cx="8382000" cy="4678363"/>
          </a:xfrm>
        </p:spPr>
        <p:txBody>
          <a:bodyPr/>
          <a:lstStyle/>
          <a:p>
            <a:r>
              <a:rPr lang="en-US" sz="2400" dirty="0" smtClean="0"/>
              <a:t>Private</a:t>
            </a:r>
            <a:r>
              <a:rPr lang="en-US" sz="2400" dirty="0"/>
              <a:t>, confidential and convenient for </a:t>
            </a:r>
            <a:r>
              <a:rPr lang="en-US" sz="2400" dirty="0" smtClean="0"/>
              <a:t>families</a:t>
            </a:r>
            <a:endParaRPr lang="en-US" sz="2400" dirty="0"/>
          </a:p>
          <a:p>
            <a:r>
              <a:rPr lang="en-US" sz="2400" dirty="0"/>
              <a:t>Only a screening </a:t>
            </a:r>
            <a:r>
              <a:rPr lang="en-US" sz="2400" dirty="0">
                <a:solidFill>
                  <a:srgbClr val="FD5819"/>
                </a:solidFill>
              </a:rPr>
              <a:t>not </a:t>
            </a:r>
            <a:r>
              <a:rPr lang="en-US" sz="2400" dirty="0"/>
              <a:t>a </a:t>
            </a:r>
            <a:r>
              <a:rPr lang="en-US" sz="2400" dirty="0" smtClean="0"/>
              <a:t>diagnosis</a:t>
            </a:r>
            <a:endParaRPr lang="en-US" sz="2400" dirty="0"/>
          </a:p>
          <a:p>
            <a:r>
              <a:rPr lang="en-US" sz="2400" dirty="0"/>
              <a:t>Consider health, cultural and environmental </a:t>
            </a:r>
            <a:r>
              <a:rPr lang="en-US" sz="2400" dirty="0" smtClean="0"/>
              <a:t>factors</a:t>
            </a:r>
            <a:endParaRPr lang="en-US" sz="2400" dirty="0"/>
          </a:p>
          <a:p>
            <a:r>
              <a:rPr lang="en-US" sz="2400" dirty="0"/>
              <a:t>Emphasize </a:t>
            </a:r>
            <a:r>
              <a:rPr lang="en-US" sz="2400" dirty="0" smtClean="0"/>
              <a:t>strengths</a:t>
            </a:r>
            <a:endParaRPr lang="en-US" sz="2400" dirty="0"/>
          </a:p>
          <a:p>
            <a:r>
              <a:rPr lang="en-US" sz="2400" dirty="0" smtClean="0"/>
              <a:t>Helping parents understand the results:</a:t>
            </a:r>
          </a:p>
          <a:p>
            <a:pPr lvl="1"/>
            <a:r>
              <a:rPr lang="en-US" sz="2000" dirty="0" smtClean="0"/>
              <a:t>White area – meeting milestones</a:t>
            </a:r>
          </a:p>
          <a:p>
            <a:pPr lvl="1"/>
            <a:r>
              <a:rPr lang="en-US" sz="2000" dirty="0" smtClean="0"/>
              <a:t>Gray area – further observation, rescreen</a:t>
            </a:r>
          </a:p>
          <a:p>
            <a:pPr lvl="1"/>
            <a:r>
              <a:rPr lang="en-US" sz="2000" dirty="0" smtClean="0"/>
              <a:t>Black area – further evaluation is required</a:t>
            </a:r>
            <a:endParaRPr lang="en-US" sz="2000" dirty="0"/>
          </a:p>
          <a:p>
            <a:r>
              <a:rPr lang="en-US" sz="2400" dirty="0" smtClean="0"/>
              <a:t>Empower parents to advocate for their child</a:t>
            </a:r>
          </a:p>
          <a:p>
            <a:pPr lvl="1"/>
            <a:r>
              <a:rPr lang="en-US" sz="2000" dirty="0" smtClean="0"/>
              <a:t>Provide resources</a:t>
            </a:r>
          </a:p>
          <a:p>
            <a:pPr lvl="1"/>
            <a:r>
              <a:rPr lang="en-US" sz="2000" dirty="0" smtClean="0"/>
              <a:t>Provide referral information as needed </a:t>
            </a:r>
            <a:endParaRPr lang="en-US" sz="2000" dirty="0"/>
          </a:p>
        </p:txBody>
      </p:sp>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17887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pPr lvl="1"/>
            <a:r>
              <a:rPr lang="en-US" b="1" dirty="0">
                <a:solidFill>
                  <a:srgbClr val="F55A1E"/>
                </a:solidFill>
                <a:latin typeface="+mn-lt"/>
              </a:rPr>
              <a:t>Free</a:t>
            </a:r>
            <a:r>
              <a:rPr lang="en-US" dirty="0">
                <a:solidFill>
                  <a:schemeClr val="tx1"/>
                </a:solidFill>
                <a:latin typeface="+mn-lt"/>
              </a:rPr>
              <a:t> </a:t>
            </a:r>
            <a:r>
              <a:rPr lang="en-US" dirty="0" smtClean="0">
                <a:solidFill>
                  <a:schemeClr val="tx1"/>
                </a:solidFill>
                <a:latin typeface="+mn-lt"/>
              </a:rPr>
              <a:t>– at least $300 </a:t>
            </a:r>
            <a:r>
              <a:rPr lang="en-US" dirty="0">
                <a:solidFill>
                  <a:schemeClr val="tx1"/>
                </a:solidFill>
                <a:latin typeface="+mn-lt"/>
              </a:rPr>
              <a:t>savings</a:t>
            </a:r>
          </a:p>
          <a:p>
            <a:pPr lvl="1"/>
            <a:r>
              <a:rPr lang="en-US" dirty="0" smtClean="0">
                <a:solidFill>
                  <a:schemeClr val="tx1"/>
                </a:solidFill>
                <a:latin typeface="+mn-lt"/>
              </a:rPr>
              <a:t>Organized efficient way of keeping developmental records of each child’s progress</a:t>
            </a:r>
            <a:endParaRPr lang="en-US" dirty="0">
              <a:solidFill>
                <a:schemeClr val="tx1"/>
              </a:solidFill>
              <a:latin typeface="+mn-lt"/>
            </a:endParaRPr>
          </a:p>
          <a:p>
            <a:pPr lvl="1"/>
            <a:r>
              <a:rPr lang="en-US" dirty="0">
                <a:solidFill>
                  <a:schemeClr val="tx1"/>
                </a:solidFill>
                <a:latin typeface="+mn-lt"/>
              </a:rPr>
              <a:t>Accepted by </a:t>
            </a:r>
            <a:r>
              <a:rPr lang="en-US" dirty="0" smtClean="0"/>
              <a:t>Illinois State Board of Education</a:t>
            </a:r>
            <a:endParaRPr lang="en-US" dirty="0">
              <a:solidFill>
                <a:schemeClr val="tx1"/>
              </a:solidFill>
              <a:latin typeface="+mn-lt"/>
            </a:endParaRPr>
          </a:p>
          <a:p>
            <a:pPr lvl="1"/>
            <a:r>
              <a:rPr lang="en-US" dirty="0">
                <a:solidFill>
                  <a:schemeClr val="tx1"/>
                </a:solidFill>
                <a:latin typeface="+mn-lt"/>
              </a:rPr>
              <a:t>Preferred by home </a:t>
            </a:r>
            <a:r>
              <a:rPr lang="en-US" dirty="0" smtClean="0">
                <a:solidFill>
                  <a:schemeClr val="tx1"/>
                </a:solidFill>
                <a:latin typeface="+mn-lt"/>
              </a:rPr>
              <a:t>visiting programs</a:t>
            </a:r>
            <a:endParaRPr lang="en-US" dirty="0">
              <a:solidFill>
                <a:schemeClr val="tx1"/>
              </a:solidFill>
              <a:latin typeface="+mn-lt"/>
            </a:endParaRPr>
          </a:p>
          <a:p>
            <a:pPr lvl="1"/>
            <a:r>
              <a:rPr lang="en-US" dirty="0">
                <a:solidFill>
                  <a:schemeClr val="tx1"/>
                </a:solidFill>
                <a:latin typeface="+mn-lt"/>
              </a:rPr>
              <a:t>Play based and easy to </a:t>
            </a:r>
            <a:r>
              <a:rPr lang="en-US" dirty="0" smtClean="0">
                <a:solidFill>
                  <a:schemeClr val="tx1"/>
                </a:solidFill>
                <a:latin typeface="+mn-lt"/>
              </a:rPr>
              <a:t>administer</a:t>
            </a:r>
          </a:p>
          <a:p>
            <a:pPr lvl="1"/>
            <a:r>
              <a:rPr lang="en-US" dirty="0" smtClean="0"/>
              <a:t>Can assist in curriculum planning</a:t>
            </a:r>
          </a:p>
          <a:p>
            <a:pPr lvl="1"/>
            <a:r>
              <a:rPr lang="en-US" dirty="0" smtClean="0">
                <a:solidFill>
                  <a:schemeClr val="tx1"/>
                </a:solidFill>
                <a:latin typeface="+mn-lt"/>
              </a:rPr>
              <a:t>Resources if delay is identified</a:t>
            </a:r>
            <a:endParaRPr lang="en-US" dirty="0">
              <a:solidFill>
                <a:schemeClr val="tx1"/>
              </a:solidFill>
              <a:latin typeface="+mn-lt"/>
            </a:endParaRPr>
          </a:p>
          <a:p>
            <a:endParaRPr lang="en-US" dirty="0"/>
          </a:p>
        </p:txBody>
      </p:sp>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812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ExceleRate Best Practices</a:t>
            </a:r>
            <a:endParaRPr lang="en-US" sz="4000" dirty="0"/>
          </a:p>
        </p:txBody>
      </p:sp>
      <p:sp>
        <p:nvSpPr>
          <p:cNvPr id="3" name="Content Placeholder 2"/>
          <p:cNvSpPr>
            <a:spLocks noGrp="1"/>
          </p:cNvSpPr>
          <p:nvPr>
            <p:ph idx="1"/>
          </p:nvPr>
        </p:nvSpPr>
        <p:spPr/>
        <p:txBody>
          <a:bodyPr/>
          <a:lstStyle/>
          <a:p>
            <a:r>
              <a:rPr lang="en-US" sz="2800" dirty="0" smtClean="0"/>
              <a:t>Provides </a:t>
            </a:r>
            <a:r>
              <a:rPr lang="en-US" sz="2800" dirty="0"/>
              <a:t>information so that curriculum can best meet the needs of the child</a:t>
            </a:r>
            <a:endParaRPr lang="en-US" sz="2400" dirty="0"/>
          </a:p>
          <a:p>
            <a:pPr lvl="0"/>
            <a:r>
              <a:rPr lang="en-US" sz="2800" dirty="0"/>
              <a:t>Aligns with Illinois Early Learning and Development Standards</a:t>
            </a:r>
            <a:endParaRPr lang="en-US" sz="2400" dirty="0"/>
          </a:p>
          <a:p>
            <a:pPr lvl="0"/>
            <a:r>
              <a:rPr lang="en-US" sz="2800" dirty="0"/>
              <a:t>Aligns with ExceleRate Illinois </a:t>
            </a:r>
            <a:endParaRPr lang="en-US" sz="2400" dirty="0"/>
          </a:p>
          <a:p>
            <a:pPr lvl="1"/>
            <a:r>
              <a:rPr lang="en-US" sz="2400" b="1" dirty="0"/>
              <a:t>Choosing an assessment tool is a requirement for the silver &amp; gold circles of quality.</a:t>
            </a:r>
            <a:endParaRPr lang="en-US" sz="2000" dirty="0"/>
          </a:p>
          <a:p>
            <a:endParaRPr lang="en-US" dirty="0"/>
          </a:p>
        </p:txBody>
      </p:sp>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19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YScreen</a:t>
            </a:r>
            <a:endParaRPr lang="en-US" dirty="0"/>
          </a:p>
        </p:txBody>
      </p:sp>
      <p:sp>
        <p:nvSpPr>
          <p:cNvPr id="3" name="Content Placeholder 2"/>
          <p:cNvSpPr>
            <a:spLocks noGrp="1"/>
          </p:cNvSpPr>
          <p:nvPr>
            <p:ph idx="1"/>
          </p:nvPr>
        </p:nvSpPr>
        <p:spPr/>
        <p:txBody>
          <a:bodyPr/>
          <a:lstStyle/>
          <a:p>
            <a:pPr marL="0" indent="0">
              <a:buNone/>
            </a:pPr>
            <a:r>
              <a:rPr lang="en-US" sz="2400" b="0" dirty="0"/>
              <a:t>By detecting developmental delays early, you as an educator have the power to </a:t>
            </a:r>
            <a:r>
              <a:rPr lang="en-US" sz="2400" dirty="0">
                <a:solidFill>
                  <a:srgbClr val="FD5819"/>
                </a:solidFill>
              </a:rPr>
              <a:t>change</a:t>
            </a:r>
            <a:r>
              <a:rPr lang="en-US" sz="2400" b="0" dirty="0"/>
              <a:t> </a:t>
            </a:r>
            <a:r>
              <a:rPr lang="en-US" sz="2400" dirty="0">
                <a:solidFill>
                  <a:srgbClr val="FD5A1E"/>
                </a:solidFill>
              </a:rPr>
              <a:t>lives</a:t>
            </a:r>
            <a:r>
              <a:rPr lang="en-US" sz="2400" b="0" dirty="0"/>
              <a:t> and educational outcomes for </a:t>
            </a:r>
            <a:r>
              <a:rPr lang="en-US" sz="2400" b="0" dirty="0" smtClean="0"/>
              <a:t>children</a:t>
            </a:r>
            <a:r>
              <a:rPr lang="en-US" sz="2400" b="0" dirty="0"/>
              <a:t>! If delays are identified, Easter Seals DuPage and the YWCA CCR&amp;R can offer the support needed to be school-ready and to build a foundation for a </a:t>
            </a:r>
            <a:r>
              <a:rPr lang="en-US" sz="2400" dirty="0">
                <a:solidFill>
                  <a:srgbClr val="FD5A1E"/>
                </a:solidFill>
              </a:rPr>
              <a:t>lifetime of learning</a:t>
            </a:r>
            <a:r>
              <a:rPr lang="en-US" sz="2400" b="0" dirty="0"/>
              <a:t>. Research proves that when children receive the right treatment and therapy they need before age five, they are more prepared to learn alongside their peers, build lifelong skills and achieve their </a:t>
            </a:r>
            <a:r>
              <a:rPr lang="en-US" sz="2400" dirty="0">
                <a:solidFill>
                  <a:srgbClr val="FD5A1E"/>
                </a:solidFill>
              </a:rPr>
              <a:t>dreams</a:t>
            </a:r>
            <a:r>
              <a:rPr lang="en-US" sz="2400" b="0" dirty="0"/>
              <a:t>. </a:t>
            </a:r>
          </a:p>
        </p:txBody>
      </p:sp>
      <p:sp>
        <p:nvSpPr>
          <p:cNvPr id="7" name="Rounded Rectangle 6"/>
          <p:cNvSpPr/>
          <p:nvPr/>
        </p:nvSpPr>
        <p:spPr>
          <a:xfrm>
            <a:off x="2514600" y="64770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77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000" dirty="0" smtClean="0"/>
              <a:t>Relationship Building</a:t>
            </a:r>
            <a:endParaRPr lang="en-US" sz="4000" dirty="0"/>
          </a:p>
        </p:txBody>
      </p:sp>
      <p:graphicFrame>
        <p:nvGraphicFramePr>
          <p:cNvPr id="5" name="Diagram 4"/>
          <p:cNvGraphicFramePr/>
          <p:nvPr>
            <p:extLst>
              <p:ext uri="{D42A27DB-BD31-4B8C-83A1-F6EECF244321}">
                <p14:modId xmlns:p14="http://schemas.microsoft.com/office/powerpoint/2010/main" val="3106049461"/>
              </p:ext>
            </p:extLst>
          </p:nvPr>
        </p:nvGraphicFramePr>
        <p:xfrm>
          <a:off x="152400" y="1219200"/>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304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Visit the ASQ site to access the tool at </a:t>
            </a:r>
            <a:r>
              <a:rPr lang="en-US" i="1" dirty="0" smtClean="0">
                <a:solidFill>
                  <a:srgbClr val="FD5819"/>
                </a:solidFill>
              </a:rPr>
              <a:t>YScreen.AskEasterSeals.com</a:t>
            </a:r>
            <a:r>
              <a:rPr lang="en-US" dirty="0" smtClean="0"/>
              <a:t> </a:t>
            </a:r>
          </a:p>
          <a:p>
            <a:r>
              <a:rPr lang="en-US" dirty="0" smtClean="0"/>
              <a:t>Easter Seals and YWCA are here to provide support</a:t>
            </a:r>
          </a:p>
          <a:p>
            <a:pPr lvl="1"/>
            <a:r>
              <a:rPr lang="en-US" dirty="0" smtClean="0"/>
              <a:t>Resources</a:t>
            </a:r>
          </a:p>
          <a:p>
            <a:pPr lvl="1"/>
            <a:r>
              <a:rPr lang="en-US" dirty="0" smtClean="0"/>
              <a:t>Technical Assistance</a:t>
            </a:r>
          </a:p>
          <a:p>
            <a:pPr lvl="1"/>
            <a:r>
              <a:rPr lang="en-US" dirty="0" smtClean="0"/>
              <a:t>Training</a:t>
            </a:r>
          </a:p>
          <a:p>
            <a:pPr lvl="1"/>
            <a:endParaRPr lang="en-US" dirty="0" smtClean="0"/>
          </a:p>
          <a:p>
            <a:pPr marL="0" indent="0">
              <a:buNone/>
            </a:pPr>
            <a:endParaRPr lang="en-US" dirty="0" smtClean="0"/>
          </a:p>
        </p:txBody>
      </p:sp>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737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inspirationboost.com/wp-content/uploads/2013/08/Maya-Angelou-Feel-Quotes.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806"/>
          <a:stretch/>
        </p:blipFill>
        <p:spPr bwMode="auto">
          <a:xfrm>
            <a:off x="1792793" y="990600"/>
            <a:ext cx="6096000" cy="362075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BKuceTHujA?feature=player_detailpage"/>
          <p:cNvPicPr>
            <a:picLocks noRot="1" noChangeAspect="1"/>
          </p:cNvPicPr>
          <p:nvPr>
            <a:videoFile r:link="rId1"/>
          </p:nvPr>
        </p:nvPicPr>
        <p:blipFill>
          <a:blip r:embed="rId3"/>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74800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smtClean="0"/>
              <a:t>What is ASQ?</a:t>
            </a:r>
            <a:endParaRPr lang="en-US" dirty="0"/>
          </a:p>
        </p:txBody>
      </p:sp>
      <p:sp>
        <p:nvSpPr>
          <p:cNvPr id="131075" name="Rectangle 3"/>
          <p:cNvSpPr>
            <a:spLocks noGrp="1" noChangeArrowheads="1"/>
          </p:cNvSpPr>
          <p:nvPr>
            <p:ph type="body" idx="1"/>
          </p:nvPr>
        </p:nvSpPr>
        <p:spPr/>
        <p:txBody>
          <a:bodyPr/>
          <a:lstStyle/>
          <a:p>
            <a:pPr marL="355600" marR="221615">
              <a:buFont typeface="Arial"/>
              <a:buChar char="•"/>
              <a:tabLst>
                <a:tab pos="355600" algn="l"/>
              </a:tabLst>
            </a:pPr>
            <a:r>
              <a:rPr lang="en-US" sz="2400" spc="-15" dirty="0" smtClean="0">
                <a:latin typeface="Calibri"/>
                <a:cs typeface="Calibri"/>
              </a:rPr>
              <a:t>Wid</a:t>
            </a:r>
            <a:r>
              <a:rPr lang="en-US" sz="2400" spc="-10" dirty="0" smtClean="0">
                <a:latin typeface="Calibri"/>
                <a:cs typeface="Calibri"/>
              </a:rPr>
              <a:t>ely</a:t>
            </a:r>
            <a:r>
              <a:rPr lang="en-US" sz="2400" spc="5" dirty="0" smtClean="0">
                <a:latin typeface="Calibri"/>
                <a:cs typeface="Calibri"/>
              </a:rPr>
              <a:t> </a:t>
            </a:r>
            <a:r>
              <a:rPr lang="en-US" sz="2400" spc="-20" dirty="0" smtClean="0">
                <a:latin typeface="Calibri"/>
                <a:cs typeface="Calibri"/>
              </a:rPr>
              <a:t>used</a:t>
            </a:r>
            <a:r>
              <a:rPr lang="en-US" sz="2400" spc="-15" dirty="0" smtClean="0">
                <a:latin typeface="Calibri"/>
                <a:cs typeface="Calibri"/>
              </a:rPr>
              <a:t> d</a:t>
            </a:r>
            <a:r>
              <a:rPr lang="en-US" sz="2400" spc="-25" dirty="0" smtClean="0">
                <a:latin typeface="Calibri"/>
                <a:cs typeface="Calibri"/>
              </a:rPr>
              <a:t>e</a:t>
            </a:r>
            <a:r>
              <a:rPr lang="en-US" sz="2400" spc="-40" dirty="0" smtClean="0">
                <a:latin typeface="Calibri"/>
                <a:cs typeface="Calibri"/>
              </a:rPr>
              <a:t>v</a:t>
            </a:r>
            <a:r>
              <a:rPr lang="en-US" sz="2400" spc="-10" dirty="0" smtClean="0">
                <a:latin typeface="Calibri"/>
                <a:cs typeface="Calibri"/>
              </a:rPr>
              <a:t>elo</a:t>
            </a:r>
            <a:r>
              <a:rPr lang="en-US" sz="2400" spc="-25" dirty="0" smtClean="0">
                <a:latin typeface="Calibri"/>
                <a:cs typeface="Calibri"/>
              </a:rPr>
              <a:t>pme</a:t>
            </a:r>
            <a:r>
              <a:rPr lang="en-US" sz="2400" spc="-40" dirty="0" smtClean="0">
                <a:latin typeface="Calibri"/>
                <a:cs typeface="Calibri"/>
              </a:rPr>
              <a:t>n</a:t>
            </a:r>
            <a:r>
              <a:rPr lang="en-US" sz="2400" spc="-45" dirty="0" smtClean="0">
                <a:latin typeface="Calibri"/>
                <a:cs typeface="Calibri"/>
              </a:rPr>
              <a:t>t</a:t>
            </a:r>
            <a:r>
              <a:rPr lang="en-US" sz="2400" spc="-10" dirty="0" smtClean="0">
                <a:latin typeface="Calibri"/>
                <a:cs typeface="Calibri"/>
              </a:rPr>
              <a:t>al </a:t>
            </a:r>
            <a:r>
              <a:rPr lang="en-US" sz="2400" spc="-20" dirty="0" smtClean="0">
                <a:latin typeface="Calibri"/>
                <a:cs typeface="Calibri"/>
              </a:rPr>
              <a:t>sc</a:t>
            </a:r>
            <a:r>
              <a:rPr lang="en-US" sz="2400" spc="-50" dirty="0" smtClean="0">
                <a:latin typeface="Calibri"/>
                <a:cs typeface="Calibri"/>
              </a:rPr>
              <a:t>r</a:t>
            </a:r>
            <a:r>
              <a:rPr lang="en-US" sz="2400" spc="-15" dirty="0" smtClean="0">
                <a:latin typeface="Calibri"/>
                <a:cs typeface="Calibri"/>
              </a:rPr>
              <a:t>e</a:t>
            </a:r>
            <a:r>
              <a:rPr lang="en-US" sz="2400" spc="-10" dirty="0" smtClean="0">
                <a:latin typeface="Calibri"/>
                <a:cs typeface="Calibri"/>
              </a:rPr>
              <a:t>e</a:t>
            </a:r>
            <a:r>
              <a:rPr lang="en-US" sz="2400" spc="-20" dirty="0" smtClean="0">
                <a:latin typeface="Calibri"/>
                <a:cs typeface="Calibri"/>
              </a:rPr>
              <a:t>nin</a:t>
            </a:r>
            <a:r>
              <a:rPr lang="en-US" sz="2400" spc="-15" dirty="0" smtClean="0">
                <a:latin typeface="Calibri"/>
                <a:cs typeface="Calibri"/>
              </a:rPr>
              <a:t>g</a:t>
            </a:r>
            <a:r>
              <a:rPr lang="en-US" sz="2400" spc="20" dirty="0" smtClean="0">
                <a:latin typeface="Calibri"/>
                <a:cs typeface="Calibri"/>
              </a:rPr>
              <a:t> </a:t>
            </a:r>
            <a:r>
              <a:rPr lang="en-US" sz="2400" spc="-30" dirty="0" smtClean="0">
                <a:latin typeface="Calibri"/>
                <a:cs typeface="Calibri"/>
              </a:rPr>
              <a:t>t</a:t>
            </a:r>
            <a:r>
              <a:rPr lang="en-US" sz="2400" spc="-5" dirty="0" smtClean="0">
                <a:latin typeface="Calibri"/>
                <a:cs typeface="Calibri"/>
              </a:rPr>
              <a:t>ool</a:t>
            </a:r>
            <a:endParaRPr lang="en-US" sz="2400" dirty="0" smtClean="0">
              <a:latin typeface="Calibri"/>
              <a:cs typeface="Calibri"/>
            </a:endParaRPr>
          </a:p>
          <a:p>
            <a:pPr marL="355600" marR="5080">
              <a:spcBef>
                <a:spcPts val="600"/>
              </a:spcBef>
              <a:buFont typeface="Arial"/>
              <a:buChar char="•"/>
              <a:tabLst>
                <a:tab pos="355600" algn="l"/>
              </a:tabLst>
            </a:pPr>
            <a:r>
              <a:rPr lang="en-US" sz="2400" spc="-15" dirty="0" smtClean="0">
                <a:latin typeface="Calibri"/>
                <a:cs typeface="Calibri"/>
              </a:rPr>
              <a:t>A s</a:t>
            </a:r>
            <a:r>
              <a:rPr lang="en-US" sz="2400" spc="-10" dirty="0" smtClean="0">
                <a:latin typeface="Calibri"/>
                <a:cs typeface="Calibri"/>
              </a:rPr>
              <a:t>eri</a:t>
            </a:r>
            <a:r>
              <a:rPr lang="en-US" sz="2400" spc="-5" dirty="0" smtClean="0">
                <a:latin typeface="Calibri"/>
                <a:cs typeface="Calibri"/>
              </a:rPr>
              <a:t>e</a:t>
            </a:r>
            <a:r>
              <a:rPr lang="en-US" sz="2400" spc="-10" dirty="0" smtClean="0">
                <a:latin typeface="Calibri"/>
                <a:cs typeface="Calibri"/>
              </a:rPr>
              <a:t>s</a:t>
            </a:r>
            <a:r>
              <a:rPr lang="en-US" sz="2400" spc="-5" dirty="0" smtClean="0">
                <a:latin typeface="Calibri"/>
                <a:cs typeface="Calibri"/>
              </a:rPr>
              <a:t> </a:t>
            </a:r>
            <a:r>
              <a:rPr lang="en-US" sz="2400" spc="-20" dirty="0" smtClean="0">
                <a:latin typeface="Calibri"/>
                <a:cs typeface="Calibri"/>
              </a:rPr>
              <a:t>o</a:t>
            </a:r>
            <a:r>
              <a:rPr lang="en-US" sz="2400" spc="-10" dirty="0" smtClean="0">
                <a:latin typeface="Calibri"/>
                <a:cs typeface="Calibri"/>
              </a:rPr>
              <a:t>f</a:t>
            </a:r>
            <a:r>
              <a:rPr lang="en-US" sz="2400" spc="-5" dirty="0" smtClean="0">
                <a:latin typeface="Calibri"/>
                <a:cs typeface="Calibri"/>
              </a:rPr>
              <a:t> </a:t>
            </a:r>
            <a:r>
              <a:rPr lang="en-US" sz="2400" spc="-10" dirty="0" smtClean="0">
                <a:latin typeface="Calibri"/>
                <a:cs typeface="Calibri"/>
              </a:rPr>
              <a:t>illu</a:t>
            </a:r>
            <a:r>
              <a:rPr lang="en-US" sz="2400" spc="-45" dirty="0" smtClean="0">
                <a:latin typeface="Calibri"/>
                <a:cs typeface="Calibri"/>
              </a:rPr>
              <a:t>s</a:t>
            </a:r>
            <a:r>
              <a:rPr lang="en-US" sz="2400" spc="-10" dirty="0" smtClean="0">
                <a:latin typeface="Calibri"/>
                <a:cs typeface="Calibri"/>
              </a:rPr>
              <a:t>t</a:t>
            </a:r>
            <a:r>
              <a:rPr lang="en-US" sz="2400" spc="-50" dirty="0" smtClean="0">
                <a:latin typeface="Calibri"/>
                <a:cs typeface="Calibri"/>
              </a:rPr>
              <a:t>r</a:t>
            </a:r>
            <a:r>
              <a:rPr lang="en-US" sz="2400" spc="-35" dirty="0" smtClean="0">
                <a:latin typeface="Calibri"/>
                <a:cs typeface="Calibri"/>
              </a:rPr>
              <a:t>a</a:t>
            </a:r>
            <a:r>
              <a:rPr lang="en-US" sz="2400" spc="-30" dirty="0" smtClean="0">
                <a:latin typeface="Calibri"/>
                <a:cs typeface="Calibri"/>
              </a:rPr>
              <a:t>t</a:t>
            </a:r>
            <a:r>
              <a:rPr lang="en-US" sz="2400" spc="-15" dirty="0" smtClean="0">
                <a:latin typeface="Calibri"/>
                <a:cs typeface="Calibri"/>
              </a:rPr>
              <a:t>ed</a:t>
            </a:r>
            <a:r>
              <a:rPr lang="en-US" sz="2400" spc="-10" dirty="0" smtClean="0">
                <a:latin typeface="Calibri"/>
                <a:cs typeface="Calibri"/>
              </a:rPr>
              <a:t> </a:t>
            </a:r>
            <a:r>
              <a:rPr lang="en-US" sz="2400" spc="-20" dirty="0" smtClean="0">
                <a:latin typeface="Calibri"/>
                <a:cs typeface="Calibri"/>
              </a:rPr>
              <a:t>pa</a:t>
            </a:r>
            <a:r>
              <a:rPr lang="en-US" sz="2400" spc="-40" dirty="0" smtClean="0">
                <a:latin typeface="Calibri"/>
                <a:cs typeface="Calibri"/>
              </a:rPr>
              <a:t>r</a:t>
            </a:r>
            <a:r>
              <a:rPr lang="en-US" sz="2400" spc="-15" dirty="0" smtClean="0">
                <a:latin typeface="Calibri"/>
                <a:cs typeface="Calibri"/>
              </a:rPr>
              <a:t>e</a:t>
            </a:r>
            <a:r>
              <a:rPr lang="en-US" sz="2400" spc="-40" dirty="0" smtClean="0">
                <a:latin typeface="Calibri"/>
                <a:cs typeface="Calibri"/>
              </a:rPr>
              <a:t>n</a:t>
            </a:r>
            <a:r>
              <a:rPr lang="en-US" sz="2400" spc="-5" dirty="0" smtClean="0">
                <a:latin typeface="Calibri"/>
                <a:cs typeface="Calibri"/>
              </a:rPr>
              <a:t>t</a:t>
            </a:r>
            <a:r>
              <a:rPr lang="en-US" sz="2400" dirty="0" smtClean="0">
                <a:latin typeface="Calibri"/>
                <a:cs typeface="Calibri"/>
              </a:rPr>
              <a:t> </a:t>
            </a:r>
            <a:r>
              <a:rPr lang="en-US" sz="2400" spc="-20" dirty="0" smtClean="0">
                <a:latin typeface="Calibri"/>
                <a:cs typeface="Calibri"/>
              </a:rPr>
              <a:t>o</a:t>
            </a:r>
            <a:r>
              <a:rPr lang="en-US" sz="2400" spc="-10" dirty="0" smtClean="0">
                <a:latin typeface="Calibri"/>
                <a:cs typeface="Calibri"/>
              </a:rPr>
              <a:t>r</a:t>
            </a:r>
            <a:r>
              <a:rPr lang="en-US" sz="2400" spc="5" dirty="0" smtClean="0">
                <a:latin typeface="Calibri"/>
                <a:cs typeface="Calibri"/>
              </a:rPr>
              <a:t> </a:t>
            </a:r>
            <a:r>
              <a:rPr lang="en-US" sz="2400" spc="-40" dirty="0" smtClean="0">
                <a:latin typeface="Calibri"/>
                <a:cs typeface="Calibri"/>
              </a:rPr>
              <a:t>c</a:t>
            </a:r>
            <a:r>
              <a:rPr lang="en-US" sz="2400" spc="-15" dirty="0" smtClean="0">
                <a:latin typeface="Calibri"/>
                <a:cs typeface="Calibri"/>
              </a:rPr>
              <a:t>a</a:t>
            </a:r>
            <a:r>
              <a:rPr lang="en-US" sz="2400" spc="-40" dirty="0" smtClean="0">
                <a:latin typeface="Calibri"/>
                <a:cs typeface="Calibri"/>
              </a:rPr>
              <a:t>r</a:t>
            </a:r>
            <a:r>
              <a:rPr lang="en-US" sz="2400" spc="-10" dirty="0" smtClean="0">
                <a:latin typeface="Calibri"/>
                <a:cs typeface="Calibri"/>
              </a:rPr>
              <a:t>egi</a:t>
            </a:r>
            <a:r>
              <a:rPr lang="en-US" sz="2400" spc="-35" dirty="0" smtClean="0">
                <a:latin typeface="Calibri"/>
                <a:cs typeface="Calibri"/>
              </a:rPr>
              <a:t>v</a:t>
            </a:r>
            <a:r>
              <a:rPr lang="en-US" sz="2400" spc="-15" dirty="0" smtClean="0">
                <a:latin typeface="Calibri"/>
                <a:cs typeface="Calibri"/>
              </a:rPr>
              <a:t>e</a:t>
            </a:r>
            <a:r>
              <a:rPr lang="en-US" sz="2400" spc="0" dirty="0" smtClean="0">
                <a:latin typeface="Calibri"/>
                <a:cs typeface="Calibri"/>
              </a:rPr>
              <a:t>r</a:t>
            </a:r>
            <a:r>
              <a:rPr lang="en-US" sz="2400" spc="-10" dirty="0" smtClean="0">
                <a:latin typeface="Calibri"/>
                <a:cs typeface="Calibri"/>
              </a:rPr>
              <a:t> </a:t>
            </a:r>
            <a:r>
              <a:rPr lang="en-US" sz="2400" spc="-40" dirty="0" smtClean="0">
                <a:latin typeface="Calibri"/>
                <a:cs typeface="Calibri"/>
              </a:rPr>
              <a:t>c</a:t>
            </a:r>
            <a:r>
              <a:rPr lang="en-US" sz="2400" spc="-20" dirty="0" smtClean="0">
                <a:latin typeface="Calibri"/>
                <a:cs typeface="Calibri"/>
              </a:rPr>
              <a:t>ompl</a:t>
            </a:r>
            <a:r>
              <a:rPr lang="en-US" sz="2400" spc="-25" dirty="0" smtClean="0">
                <a:latin typeface="Calibri"/>
                <a:cs typeface="Calibri"/>
              </a:rPr>
              <a:t>e</a:t>
            </a:r>
            <a:r>
              <a:rPr lang="en-US" sz="2400" spc="-30" dirty="0" smtClean="0">
                <a:latin typeface="Calibri"/>
                <a:cs typeface="Calibri"/>
              </a:rPr>
              <a:t>t</a:t>
            </a:r>
            <a:r>
              <a:rPr lang="en-US" sz="2400" spc="-15" dirty="0" smtClean="0">
                <a:latin typeface="Calibri"/>
                <a:cs typeface="Calibri"/>
              </a:rPr>
              <a:t>ed</a:t>
            </a:r>
            <a:r>
              <a:rPr lang="en-US" sz="2400" spc="-10" dirty="0" smtClean="0">
                <a:latin typeface="Calibri"/>
                <a:cs typeface="Calibri"/>
              </a:rPr>
              <a:t> </a:t>
            </a:r>
            <a:r>
              <a:rPr lang="en-US" sz="2400" spc="-20" dirty="0" smtClean="0">
                <a:latin typeface="Calibri"/>
                <a:cs typeface="Calibri"/>
              </a:rPr>
              <a:t>que</a:t>
            </a:r>
            <a:r>
              <a:rPr lang="en-US" sz="2400" spc="-40" dirty="0" smtClean="0">
                <a:latin typeface="Calibri"/>
                <a:cs typeface="Calibri"/>
              </a:rPr>
              <a:t>s</a:t>
            </a:r>
            <a:r>
              <a:rPr lang="en-US" sz="2400" spc="-10" dirty="0" smtClean="0">
                <a:latin typeface="Calibri"/>
                <a:cs typeface="Calibri"/>
              </a:rPr>
              <a:t>tio</a:t>
            </a:r>
            <a:r>
              <a:rPr lang="en-US" sz="2400" spc="-20" dirty="0" smtClean="0">
                <a:latin typeface="Calibri"/>
                <a:cs typeface="Calibri"/>
              </a:rPr>
              <a:t>nnai</a:t>
            </a:r>
            <a:r>
              <a:rPr lang="en-US" sz="2400" spc="-40" dirty="0" smtClean="0">
                <a:latin typeface="Calibri"/>
                <a:cs typeface="Calibri"/>
              </a:rPr>
              <a:t>r</a:t>
            </a:r>
            <a:r>
              <a:rPr lang="en-US" sz="2400" spc="-15" dirty="0" smtClean="0">
                <a:latin typeface="Calibri"/>
                <a:cs typeface="Calibri"/>
              </a:rPr>
              <a:t>es</a:t>
            </a:r>
            <a:endParaRPr lang="en-US" sz="2400" dirty="0" smtClean="0">
              <a:latin typeface="Calibri"/>
              <a:cs typeface="Calibri"/>
            </a:endParaRPr>
          </a:p>
          <a:p>
            <a:pPr marL="355600">
              <a:buFont typeface="Arial"/>
              <a:buChar char="•"/>
              <a:tabLst>
                <a:tab pos="355600" algn="l"/>
              </a:tabLst>
            </a:pPr>
            <a:r>
              <a:rPr lang="en-US" sz="2400" dirty="0" smtClean="0">
                <a:latin typeface="Calibri"/>
                <a:cs typeface="Calibri"/>
              </a:rPr>
              <a:t>Used</a:t>
            </a:r>
            <a:r>
              <a:rPr lang="en-US" sz="2400" spc="-40" dirty="0" smtClean="0">
                <a:latin typeface="Calibri"/>
                <a:cs typeface="Calibri"/>
              </a:rPr>
              <a:t> </a:t>
            </a:r>
            <a:r>
              <a:rPr lang="en-US" sz="2400" spc="-25" dirty="0" smtClean="0">
                <a:latin typeface="Calibri"/>
                <a:cs typeface="Calibri"/>
              </a:rPr>
              <a:t>t</a:t>
            </a:r>
            <a:r>
              <a:rPr lang="en-US" sz="2400" dirty="0" smtClean="0">
                <a:latin typeface="Calibri"/>
                <a:cs typeface="Calibri"/>
              </a:rPr>
              <a:t>o accu</a:t>
            </a:r>
            <a:r>
              <a:rPr lang="en-US" sz="2400" spc="-50" dirty="0" smtClean="0">
                <a:latin typeface="Calibri"/>
                <a:cs typeface="Calibri"/>
              </a:rPr>
              <a:t>r</a:t>
            </a:r>
            <a:r>
              <a:rPr lang="en-US" sz="2400" spc="-25" dirty="0" smtClean="0">
                <a:latin typeface="Calibri"/>
                <a:cs typeface="Calibri"/>
              </a:rPr>
              <a:t>at</a:t>
            </a:r>
            <a:r>
              <a:rPr lang="en-US" sz="2400" dirty="0" smtClean="0">
                <a:latin typeface="Calibri"/>
                <a:cs typeface="Calibri"/>
              </a:rPr>
              <a:t>ely</a:t>
            </a:r>
            <a:r>
              <a:rPr lang="en-US" sz="2400" spc="-35" dirty="0" smtClean="0">
                <a:latin typeface="Calibri"/>
                <a:cs typeface="Calibri"/>
              </a:rPr>
              <a:t> </a:t>
            </a:r>
            <a:r>
              <a:rPr lang="en-US" sz="2400" dirty="0" smtClean="0">
                <a:latin typeface="Calibri"/>
                <a:cs typeface="Calibri"/>
              </a:rPr>
              <a:t>ide</a:t>
            </a:r>
            <a:r>
              <a:rPr lang="en-US" sz="2400" spc="-30" dirty="0" smtClean="0">
                <a:latin typeface="Calibri"/>
                <a:cs typeface="Calibri"/>
              </a:rPr>
              <a:t>n</a:t>
            </a:r>
            <a:r>
              <a:rPr lang="en-US" sz="2400" dirty="0" smtClean="0">
                <a:latin typeface="Calibri"/>
                <a:cs typeface="Calibri"/>
              </a:rPr>
              <a:t>ti</a:t>
            </a:r>
            <a:r>
              <a:rPr lang="en-US" sz="2400" spc="10" dirty="0" smtClean="0">
                <a:latin typeface="Calibri"/>
                <a:cs typeface="Calibri"/>
              </a:rPr>
              <a:t>f</a:t>
            </a:r>
            <a:r>
              <a:rPr lang="en-US" sz="2400" dirty="0" smtClean="0">
                <a:latin typeface="Calibri"/>
                <a:cs typeface="Calibri"/>
              </a:rPr>
              <a:t>y</a:t>
            </a:r>
            <a:r>
              <a:rPr lang="en-US" sz="2400" spc="-40" dirty="0" smtClean="0">
                <a:latin typeface="Calibri"/>
                <a:cs typeface="Calibri"/>
              </a:rPr>
              <a:t> </a:t>
            </a:r>
            <a:r>
              <a:rPr lang="en-US" sz="2400" dirty="0" smtClean="0">
                <a:latin typeface="Calibri"/>
                <a:cs typeface="Calibri"/>
              </a:rPr>
              <a:t>child</a:t>
            </a:r>
            <a:r>
              <a:rPr lang="en-US" sz="2400" spc="-35" dirty="0" smtClean="0">
                <a:latin typeface="Calibri"/>
                <a:cs typeface="Calibri"/>
              </a:rPr>
              <a:t>r</a:t>
            </a:r>
            <a:r>
              <a:rPr lang="en-US" sz="2400" dirty="0" smtClean="0">
                <a:latin typeface="Calibri"/>
                <a:cs typeface="Calibri"/>
              </a:rPr>
              <a:t>en</a:t>
            </a:r>
            <a:r>
              <a:rPr lang="en-US" sz="2400" spc="-30" dirty="0" smtClean="0">
                <a:latin typeface="Calibri"/>
                <a:cs typeface="Calibri"/>
              </a:rPr>
              <a:t> </a:t>
            </a:r>
            <a:r>
              <a:rPr lang="en-US" sz="2400" dirty="0" smtClean="0">
                <a:latin typeface="Calibri"/>
                <a:cs typeface="Calibri"/>
              </a:rPr>
              <a:t>who</a:t>
            </a:r>
            <a:r>
              <a:rPr lang="en-US" sz="2400" spc="-15" dirty="0" smtClean="0">
                <a:latin typeface="Calibri"/>
                <a:cs typeface="Calibri"/>
              </a:rPr>
              <a:t> </a:t>
            </a:r>
            <a:r>
              <a:rPr lang="en-US" sz="2400" dirty="0" smtClean="0">
                <a:latin typeface="Calibri"/>
                <a:cs typeface="Calibri"/>
              </a:rPr>
              <a:t>m</a:t>
            </a:r>
            <a:r>
              <a:rPr lang="en-US" sz="2400" spc="-55" dirty="0" smtClean="0">
                <a:latin typeface="Calibri"/>
                <a:cs typeface="Calibri"/>
              </a:rPr>
              <a:t>a</a:t>
            </a:r>
            <a:r>
              <a:rPr lang="en-US" sz="2400" dirty="0" smtClean="0">
                <a:latin typeface="Calibri"/>
                <a:cs typeface="Calibri"/>
              </a:rPr>
              <a:t>y </a:t>
            </a:r>
            <a:r>
              <a:rPr lang="en-US" sz="2400" spc="-5" dirty="0" smtClean="0">
                <a:latin typeface="Calibri"/>
                <a:cs typeface="Calibri"/>
              </a:rPr>
              <a:t>be</a:t>
            </a:r>
            <a:r>
              <a:rPr lang="en-US" sz="2400" dirty="0">
                <a:latin typeface="Calibri"/>
                <a:cs typeface="Calibri"/>
              </a:rPr>
              <a:t> </a:t>
            </a:r>
            <a:r>
              <a:rPr lang="en-US" sz="2400" spc="-25" dirty="0" smtClean="0">
                <a:latin typeface="Calibri"/>
                <a:cs typeface="Calibri"/>
              </a:rPr>
              <a:t>a</a:t>
            </a:r>
            <a:r>
              <a:rPr lang="en-US" sz="2400" dirty="0" smtClean="0">
                <a:latin typeface="Calibri"/>
                <a:cs typeface="Calibri"/>
              </a:rPr>
              <a:t>t ri</a:t>
            </a:r>
            <a:r>
              <a:rPr lang="en-US" sz="2400" spc="5" dirty="0" smtClean="0">
                <a:latin typeface="Calibri"/>
                <a:cs typeface="Calibri"/>
              </a:rPr>
              <a:t>s</a:t>
            </a:r>
            <a:r>
              <a:rPr lang="en-US" sz="2400" dirty="0" smtClean="0">
                <a:latin typeface="Calibri"/>
                <a:cs typeface="Calibri"/>
              </a:rPr>
              <a:t>k</a:t>
            </a:r>
            <a:r>
              <a:rPr lang="en-US" sz="2400" spc="-10" dirty="0" smtClean="0">
                <a:latin typeface="Calibri"/>
                <a:cs typeface="Calibri"/>
              </a:rPr>
              <a:t> </a:t>
            </a:r>
            <a:r>
              <a:rPr lang="en-US" sz="2400" spc="-65" dirty="0" smtClean="0">
                <a:latin typeface="Calibri"/>
                <a:cs typeface="Calibri"/>
              </a:rPr>
              <a:t>f</a:t>
            </a:r>
            <a:r>
              <a:rPr lang="en-US" sz="2400" spc="-5" dirty="0" smtClean="0">
                <a:latin typeface="Calibri"/>
                <a:cs typeface="Calibri"/>
              </a:rPr>
              <a:t>o</a:t>
            </a:r>
            <a:r>
              <a:rPr lang="en-US" sz="2400" dirty="0" smtClean="0">
                <a:latin typeface="Calibri"/>
                <a:cs typeface="Calibri"/>
              </a:rPr>
              <a:t>r</a:t>
            </a:r>
            <a:r>
              <a:rPr lang="en-US" sz="2400" spc="10" dirty="0" smtClean="0">
                <a:latin typeface="Calibri"/>
                <a:cs typeface="Calibri"/>
              </a:rPr>
              <a:t> </a:t>
            </a:r>
            <a:r>
              <a:rPr lang="en-US" sz="2400" spc="-5" dirty="0" smtClean="0">
                <a:latin typeface="Calibri"/>
                <a:cs typeface="Calibri"/>
              </a:rPr>
              <a:t>d</a:t>
            </a:r>
            <a:r>
              <a:rPr lang="en-US" sz="2400" spc="-15" dirty="0" smtClean="0">
                <a:latin typeface="Calibri"/>
                <a:cs typeface="Calibri"/>
              </a:rPr>
              <a:t>e</a:t>
            </a:r>
            <a:r>
              <a:rPr lang="en-US" sz="2400" spc="-30" dirty="0" smtClean="0">
                <a:latin typeface="Calibri"/>
                <a:cs typeface="Calibri"/>
              </a:rPr>
              <a:t>v</a:t>
            </a:r>
            <a:r>
              <a:rPr lang="en-US" sz="2400" dirty="0" smtClean="0">
                <a:latin typeface="Calibri"/>
                <a:cs typeface="Calibri"/>
              </a:rPr>
              <a:t>elopm</a:t>
            </a:r>
            <a:r>
              <a:rPr lang="en-US" sz="2400" spc="-15" dirty="0" smtClean="0">
                <a:latin typeface="Calibri"/>
                <a:cs typeface="Calibri"/>
              </a:rPr>
              <a:t>e</a:t>
            </a:r>
            <a:r>
              <a:rPr lang="en-US" sz="2400" spc="-25" dirty="0" smtClean="0">
                <a:latin typeface="Calibri"/>
                <a:cs typeface="Calibri"/>
              </a:rPr>
              <a:t>n</a:t>
            </a:r>
            <a:r>
              <a:rPr lang="en-US" sz="2400" spc="-35" dirty="0" smtClean="0">
                <a:latin typeface="Calibri"/>
                <a:cs typeface="Calibri"/>
              </a:rPr>
              <a:t>t</a:t>
            </a:r>
            <a:r>
              <a:rPr lang="en-US" sz="2400" dirty="0" smtClean="0">
                <a:latin typeface="Calibri"/>
                <a:cs typeface="Calibri"/>
              </a:rPr>
              <a:t>al</a:t>
            </a:r>
            <a:r>
              <a:rPr lang="en-US" sz="2400" spc="-35" dirty="0" smtClean="0">
                <a:latin typeface="Calibri"/>
                <a:cs typeface="Calibri"/>
              </a:rPr>
              <a:t> </a:t>
            </a:r>
            <a:r>
              <a:rPr lang="en-US" sz="2400" spc="-5" dirty="0" smtClean="0">
                <a:latin typeface="Calibri"/>
                <a:cs typeface="Calibri"/>
              </a:rPr>
              <a:t>del</a:t>
            </a:r>
            <a:r>
              <a:rPr lang="en-US" sz="2400" spc="-45" dirty="0" smtClean="0">
                <a:latin typeface="Calibri"/>
                <a:cs typeface="Calibri"/>
              </a:rPr>
              <a:t>a</a:t>
            </a:r>
            <a:r>
              <a:rPr lang="en-US" sz="2400" spc="-30" dirty="0" smtClean="0">
                <a:latin typeface="Calibri"/>
                <a:cs typeface="Calibri"/>
              </a:rPr>
              <a:t>y</a:t>
            </a:r>
            <a:r>
              <a:rPr lang="en-US" sz="2400" dirty="0" smtClean="0">
                <a:latin typeface="Calibri"/>
                <a:cs typeface="Calibri"/>
              </a:rPr>
              <a:t>s</a:t>
            </a:r>
          </a:p>
          <a:p>
            <a:pPr marL="355600">
              <a:spcBef>
                <a:spcPts val="625"/>
              </a:spcBef>
              <a:buFont typeface="Arial"/>
              <a:buChar char="•"/>
              <a:tabLst>
                <a:tab pos="355600" algn="l"/>
              </a:tabLst>
            </a:pPr>
            <a:r>
              <a:rPr lang="en-US" sz="2400" spc="-5" dirty="0" smtClean="0">
                <a:latin typeface="Calibri"/>
                <a:cs typeface="Calibri"/>
              </a:rPr>
              <a:t>Des</a:t>
            </a:r>
            <a:r>
              <a:rPr lang="en-US" sz="2400" spc="5" dirty="0" smtClean="0">
                <a:latin typeface="Calibri"/>
                <a:cs typeface="Calibri"/>
              </a:rPr>
              <a:t>i</a:t>
            </a:r>
            <a:r>
              <a:rPr lang="en-US" sz="2400" dirty="0" smtClean="0">
                <a:latin typeface="Calibri"/>
                <a:cs typeface="Calibri"/>
              </a:rPr>
              <a:t>gned</a:t>
            </a:r>
            <a:r>
              <a:rPr lang="en-US" sz="2400" spc="-55" dirty="0" smtClean="0">
                <a:latin typeface="Calibri"/>
                <a:cs typeface="Calibri"/>
              </a:rPr>
              <a:t> </a:t>
            </a:r>
            <a:r>
              <a:rPr lang="en-US" sz="2400" spc="-25" dirty="0" smtClean="0">
                <a:latin typeface="Calibri"/>
                <a:cs typeface="Calibri"/>
              </a:rPr>
              <a:t>t</a:t>
            </a:r>
            <a:r>
              <a:rPr lang="en-US" sz="2400" dirty="0" smtClean="0">
                <a:latin typeface="Calibri"/>
                <a:cs typeface="Calibri"/>
              </a:rPr>
              <a:t>o en</a:t>
            </a:r>
            <a:r>
              <a:rPr lang="en-US" sz="2400" spc="-15" dirty="0" smtClean="0">
                <a:latin typeface="Calibri"/>
                <a:cs typeface="Calibri"/>
              </a:rPr>
              <a:t>c</a:t>
            </a:r>
            <a:r>
              <a:rPr lang="en-US" sz="2400" spc="-5" dirty="0" smtClean="0">
                <a:latin typeface="Calibri"/>
                <a:cs typeface="Calibri"/>
              </a:rPr>
              <a:t>ou</a:t>
            </a:r>
            <a:r>
              <a:rPr lang="en-US" sz="2400" spc="-50" dirty="0" smtClean="0">
                <a:latin typeface="Calibri"/>
                <a:cs typeface="Calibri"/>
              </a:rPr>
              <a:t>r</a:t>
            </a:r>
            <a:r>
              <a:rPr lang="en-US" sz="2400" dirty="0" smtClean="0">
                <a:latin typeface="Calibri"/>
                <a:cs typeface="Calibri"/>
              </a:rPr>
              <a:t>a</a:t>
            </a:r>
            <a:r>
              <a:rPr lang="en-US" sz="2400" spc="-30" dirty="0" smtClean="0">
                <a:latin typeface="Calibri"/>
                <a:cs typeface="Calibri"/>
              </a:rPr>
              <a:t>g</a:t>
            </a:r>
            <a:r>
              <a:rPr lang="en-US" sz="2400" dirty="0" smtClean="0">
                <a:latin typeface="Calibri"/>
                <a:cs typeface="Calibri"/>
              </a:rPr>
              <a:t>e</a:t>
            </a:r>
            <a:r>
              <a:rPr lang="en-US" sz="2400" spc="-25" dirty="0" smtClean="0">
                <a:latin typeface="Calibri"/>
                <a:cs typeface="Calibri"/>
              </a:rPr>
              <a:t> </a:t>
            </a:r>
            <a:r>
              <a:rPr lang="en-US" sz="2400" spc="-5" dirty="0" smtClean="0">
                <a:latin typeface="Calibri"/>
                <a:cs typeface="Calibri"/>
              </a:rPr>
              <a:t>pa</a:t>
            </a:r>
            <a:r>
              <a:rPr lang="en-US" sz="2400" spc="-30" dirty="0" smtClean="0">
                <a:latin typeface="Calibri"/>
                <a:cs typeface="Calibri"/>
              </a:rPr>
              <a:t>r</a:t>
            </a:r>
            <a:r>
              <a:rPr lang="en-US" sz="2400" dirty="0" smtClean="0">
                <a:latin typeface="Calibri"/>
                <a:cs typeface="Calibri"/>
              </a:rPr>
              <a:t>e</a:t>
            </a:r>
            <a:r>
              <a:rPr lang="en-US" sz="2400" spc="-25" dirty="0" smtClean="0">
                <a:latin typeface="Calibri"/>
                <a:cs typeface="Calibri"/>
              </a:rPr>
              <a:t>n</a:t>
            </a:r>
            <a:r>
              <a:rPr lang="en-US" sz="2400" dirty="0" smtClean="0">
                <a:latin typeface="Calibri"/>
                <a:cs typeface="Calibri"/>
              </a:rPr>
              <a:t>t</a:t>
            </a:r>
            <a:r>
              <a:rPr lang="en-US" sz="2400" spc="-20" dirty="0" smtClean="0">
                <a:latin typeface="Calibri"/>
                <a:cs typeface="Calibri"/>
              </a:rPr>
              <a:t> </a:t>
            </a:r>
            <a:r>
              <a:rPr lang="en-US" sz="2400" dirty="0" smtClean="0">
                <a:latin typeface="Calibri"/>
                <a:cs typeface="Calibri"/>
              </a:rPr>
              <a:t>i</a:t>
            </a:r>
            <a:r>
              <a:rPr lang="en-US" sz="2400" spc="-50" dirty="0" smtClean="0">
                <a:latin typeface="Calibri"/>
                <a:cs typeface="Calibri"/>
              </a:rPr>
              <a:t>n</a:t>
            </a:r>
            <a:r>
              <a:rPr lang="en-US" sz="2400" spc="-30" dirty="0" smtClean="0">
                <a:latin typeface="Calibri"/>
                <a:cs typeface="Calibri"/>
              </a:rPr>
              <a:t>v</a:t>
            </a:r>
            <a:r>
              <a:rPr lang="en-US" sz="2400" spc="-5" dirty="0" smtClean="0">
                <a:latin typeface="Calibri"/>
                <a:cs typeface="Calibri"/>
              </a:rPr>
              <a:t>ol</a:t>
            </a:r>
            <a:r>
              <a:rPr lang="en-US" sz="2400" spc="-30" dirty="0" smtClean="0">
                <a:latin typeface="Calibri"/>
                <a:cs typeface="Calibri"/>
              </a:rPr>
              <a:t>v</a:t>
            </a:r>
            <a:r>
              <a:rPr lang="en-US" sz="2400" dirty="0" smtClean="0">
                <a:latin typeface="Calibri"/>
                <a:cs typeface="Calibri"/>
              </a:rPr>
              <a:t>eme</a:t>
            </a:r>
            <a:r>
              <a:rPr lang="en-US" sz="2400" spc="-35" dirty="0" smtClean="0">
                <a:latin typeface="Calibri"/>
                <a:cs typeface="Calibri"/>
              </a:rPr>
              <a:t>n</a:t>
            </a:r>
            <a:r>
              <a:rPr lang="en-US" sz="2400" dirty="0" smtClean="0">
                <a:latin typeface="Calibri"/>
                <a:cs typeface="Calibri"/>
              </a:rPr>
              <a:t>t</a:t>
            </a:r>
            <a:r>
              <a:rPr lang="en-US" sz="2400" spc="-10" dirty="0" smtClean="0">
                <a:latin typeface="Calibri"/>
                <a:cs typeface="Calibri"/>
              </a:rPr>
              <a:t> </a:t>
            </a:r>
            <a:r>
              <a:rPr lang="en-US" sz="2400" dirty="0" smtClean="0">
                <a:latin typeface="Calibri"/>
                <a:cs typeface="Calibri"/>
              </a:rPr>
              <a:t>and edu</a:t>
            </a:r>
            <a:r>
              <a:rPr lang="en-US" sz="2400" spc="-30" dirty="0" smtClean="0">
                <a:latin typeface="Calibri"/>
                <a:cs typeface="Calibri"/>
              </a:rPr>
              <a:t>c</a:t>
            </a:r>
            <a:r>
              <a:rPr lang="en-US" sz="2400" spc="-25" dirty="0" smtClean="0">
                <a:latin typeface="Calibri"/>
                <a:cs typeface="Calibri"/>
              </a:rPr>
              <a:t>a</a:t>
            </a:r>
            <a:r>
              <a:rPr lang="en-US" sz="2400" dirty="0" smtClean="0">
                <a:latin typeface="Calibri"/>
                <a:cs typeface="Calibri"/>
              </a:rPr>
              <a:t>tion</a:t>
            </a:r>
          </a:p>
          <a:p>
            <a:pPr marL="355600">
              <a:spcBef>
                <a:spcPts val="625"/>
              </a:spcBef>
              <a:buFont typeface="Arial"/>
              <a:buChar char="•"/>
              <a:tabLst>
                <a:tab pos="355600" algn="l"/>
              </a:tabLst>
            </a:pPr>
            <a:r>
              <a:rPr lang="en-US" sz="2400" spc="-5" dirty="0" smtClean="0">
                <a:latin typeface="Calibri"/>
                <a:cs typeface="Calibri"/>
              </a:rPr>
              <a:t>R</a:t>
            </a:r>
            <a:r>
              <a:rPr lang="en-US" sz="2400" dirty="0" smtClean="0">
                <a:latin typeface="Calibri"/>
                <a:cs typeface="Calibri"/>
              </a:rPr>
              <a:t>eliable</a:t>
            </a:r>
            <a:r>
              <a:rPr lang="en-US" sz="2400" spc="-35" dirty="0" smtClean="0">
                <a:latin typeface="Calibri"/>
                <a:cs typeface="Calibri"/>
              </a:rPr>
              <a:t> </a:t>
            </a:r>
            <a:r>
              <a:rPr lang="en-US" sz="2400" dirty="0" smtClean="0">
                <a:latin typeface="Calibri"/>
                <a:cs typeface="Calibri"/>
              </a:rPr>
              <a:t>and</a:t>
            </a:r>
            <a:r>
              <a:rPr lang="en-US" sz="2400" spc="-5" dirty="0" smtClean="0">
                <a:latin typeface="Calibri"/>
                <a:cs typeface="Calibri"/>
              </a:rPr>
              <a:t> </a:t>
            </a:r>
            <a:r>
              <a:rPr lang="en-US" sz="2400" dirty="0" smtClean="0">
                <a:latin typeface="Calibri"/>
                <a:cs typeface="Calibri"/>
              </a:rPr>
              <a:t>ri</a:t>
            </a:r>
            <a:r>
              <a:rPr lang="en-US" sz="2400" spc="-10" dirty="0" smtClean="0">
                <a:latin typeface="Calibri"/>
                <a:cs typeface="Calibri"/>
              </a:rPr>
              <a:t>g</a:t>
            </a:r>
            <a:r>
              <a:rPr lang="en-US" sz="2400" spc="-5" dirty="0" smtClean="0">
                <a:latin typeface="Calibri"/>
                <a:cs typeface="Calibri"/>
              </a:rPr>
              <a:t>o</a:t>
            </a:r>
            <a:r>
              <a:rPr lang="en-US" sz="2400" spc="-40" dirty="0" smtClean="0">
                <a:latin typeface="Calibri"/>
                <a:cs typeface="Calibri"/>
              </a:rPr>
              <a:t>r</a:t>
            </a:r>
            <a:r>
              <a:rPr lang="en-US" sz="2400" spc="-5" dirty="0" smtClean="0">
                <a:latin typeface="Calibri"/>
                <a:cs typeface="Calibri"/>
              </a:rPr>
              <a:t>ousl</a:t>
            </a:r>
            <a:r>
              <a:rPr lang="en-US" sz="2400" dirty="0" smtClean="0">
                <a:latin typeface="Calibri"/>
                <a:cs typeface="Calibri"/>
              </a:rPr>
              <a:t>y</a:t>
            </a:r>
            <a:r>
              <a:rPr lang="en-US" sz="2400" spc="-10" dirty="0" smtClean="0">
                <a:latin typeface="Calibri"/>
                <a:cs typeface="Calibri"/>
              </a:rPr>
              <a:t> </a:t>
            </a:r>
            <a:r>
              <a:rPr lang="en-US" sz="2400" spc="-25" dirty="0" smtClean="0">
                <a:latin typeface="Calibri"/>
                <a:cs typeface="Calibri"/>
              </a:rPr>
              <a:t>t</a:t>
            </a:r>
            <a:r>
              <a:rPr lang="en-US" sz="2400" dirty="0" smtClean="0">
                <a:latin typeface="Calibri"/>
                <a:cs typeface="Calibri"/>
              </a:rPr>
              <a:t>e</a:t>
            </a:r>
            <a:r>
              <a:rPr lang="en-US" sz="2400" spc="-25" dirty="0" smtClean="0">
                <a:latin typeface="Calibri"/>
                <a:cs typeface="Calibri"/>
              </a:rPr>
              <a:t>st</a:t>
            </a:r>
            <a:r>
              <a:rPr lang="en-US" sz="2400" spc="-15" dirty="0" smtClean="0">
                <a:latin typeface="Calibri"/>
                <a:cs typeface="Calibri"/>
              </a:rPr>
              <a:t>e</a:t>
            </a:r>
            <a:r>
              <a:rPr lang="en-US" sz="2400" dirty="0" smtClean="0">
                <a:latin typeface="Calibri"/>
                <a:cs typeface="Calibri"/>
              </a:rPr>
              <a:t>d</a:t>
            </a:r>
          </a:p>
          <a:p>
            <a:pPr marL="355600">
              <a:spcBef>
                <a:spcPts val="625"/>
              </a:spcBef>
              <a:buFont typeface="Arial"/>
              <a:buChar char="•"/>
              <a:tabLst>
                <a:tab pos="355600" algn="l"/>
              </a:tabLst>
            </a:pPr>
            <a:r>
              <a:rPr lang="en-US" sz="2400" dirty="0" smtClean="0">
                <a:latin typeface="Calibri"/>
                <a:cs typeface="Calibri"/>
              </a:rPr>
              <a:t>O</a:t>
            </a:r>
            <a:r>
              <a:rPr lang="en-US" sz="2400" spc="-5" dirty="0" smtClean="0">
                <a:latin typeface="Calibri"/>
                <a:cs typeface="Calibri"/>
              </a:rPr>
              <a:t>nlin</a:t>
            </a:r>
            <a:r>
              <a:rPr lang="en-US" sz="2400" dirty="0" smtClean="0">
                <a:latin typeface="Calibri"/>
                <a:cs typeface="Calibri"/>
              </a:rPr>
              <a:t>e</a:t>
            </a:r>
            <a:r>
              <a:rPr lang="en-US" sz="2400" spc="-5" dirty="0" smtClean="0">
                <a:latin typeface="Calibri"/>
                <a:cs typeface="Calibri"/>
              </a:rPr>
              <a:t> que</a:t>
            </a:r>
            <a:r>
              <a:rPr lang="en-US" sz="2400" spc="-20" dirty="0" smtClean="0">
                <a:latin typeface="Calibri"/>
                <a:cs typeface="Calibri"/>
              </a:rPr>
              <a:t>s</a:t>
            </a:r>
            <a:r>
              <a:rPr lang="en-US" sz="2400" dirty="0" smtClean="0">
                <a:latin typeface="Calibri"/>
                <a:cs typeface="Calibri"/>
              </a:rPr>
              <a:t>tionnai</a:t>
            </a:r>
            <a:r>
              <a:rPr lang="en-US" sz="2400" spc="-30" dirty="0" smtClean="0">
                <a:latin typeface="Calibri"/>
                <a:cs typeface="Calibri"/>
              </a:rPr>
              <a:t>r</a:t>
            </a:r>
            <a:r>
              <a:rPr lang="en-US" sz="2400" dirty="0" smtClean="0">
                <a:latin typeface="Calibri"/>
                <a:cs typeface="Calibri"/>
              </a:rPr>
              <a:t>e</a:t>
            </a:r>
            <a:r>
              <a:rPr lang="en-US" sz="2400" spc="-35" dirty="0" smtClean="0">
                <a:latin typeface="Calibri"/>
                <a:cs typeface="Calibri"/>
              </a:rPr>
              <a:t> </a:t>
            </a:r>
            <a:r>
              <a:rPr lang="en-US" sz="2400" dirty="0" smtClean="0">
                <a:latin typeface="Calibri"/>
                <a:cs typeface="Calibri"/>
              </a:rPr>
              <a:t>and</a:t>
            </a:r>
            <a:r>
              <a:rPr lang="en-US" sz="2400" spc="-10" dirty="0" smtClean="0">
                <a:latin typeface="Calibri"/>
                <a:cs typeface="Calibri"/>
              </a:rPr>
              <a:t> paperless </a:t>
            </a:r>
            <a:r>
              <a:rPr lang="en-US" sz="2400" spc="-5" dirty="0" smtClean="0">
                <a:latin typeface="Calibri"/>
                <a:cs typeface="Calibri"/>
              </a:rPr>
              <a:t>d</a:t>
            </a:r>
            <a:r>
              <a:rPr lang="en-US" sz="2400" spc="-30" dirty="0" smtClean="0">
                <a:latin typeface="Calibri"/>
                <a:cs typeface="Calibri"/>
              </a:rPr>
              <a:t>a</a:t>
            </a:r>
            <a:r>
              <a:rPr lang="en-US" sz="2400" spc="-35" dirty="0" smtClean="0">
                <a:latin typeface="Calibri"/>
                <a:cs typeface="Calibri"/>
              </a:rPr>
              <a:t>t</a:t>
            </a:r>
            <a:r>
              <a:rPr lang="en-US" sz="2400" dirty="0" smtClean="0">
                <a:latin typeface="Calibri"/>
                <a:cs typeface="Calibri"/>
              </a:rPr>
              <a:t>a </a:t>
            </a:r>
            <a:r>
              <a:rPr lang="en-US" sz="2400" spc="-10" dirty="0" smtClean="0">
                <a:latin typeface="Calibri"/>
                <a:cs typeface="Calibri"/>
              </a:rPr>
              <a:t>m</a:t>
            </a:r>
            <a:r>
              <a:rPr lang="en-US" sz="2400" dirty="0" smtClean="0">
                <a:latin typeface="Calibri"/>
                <a:cs typeface="Calibri"/>
              </a:rPr>
              <a:t>ana</a:t>
            </a:r>
            <a:r>
              <a:rPr lang="en-US" sz="2400" spc="-30" dirty="0" smtClean="0">
                <a:latin typeface="Calibri"/>
                <a:cs typeface="Calibri"/>
              </a:rPr>
              <a:t>g</a:t>
            </a:r>
            <a:r>
              <a:rPr lang="en-US" sz="2400" dirty="0" smtClean="0">
                <a:latin typeface="Calibri"/>
                <a:cs typeface="Calibri"/>
              </a:rPr>
              <a:t>e</a:t>
            </a:r>
            <a:r>
              <a:rPr lang="en-US" sz="2400" spc="-10" dirty="0" smtClean="0">
                <a:latin typeface="Calibri"/>
                <a:cs typeface="Calibri"/>
              </a:rPr>
              <a:t>m</a:t>
            </a:r>
            <a:r>
              <a:rPr lang="en-US" sz="2400" dirty="0" smtClean="0">
                <a:latin typeface="Calibri"/>
                <a:cs typeface="Calibri"/>
              </a:rPr>
              <a:t>e</a:t>
            </a:r>
            <a:r>
              <a:rPr lang="en-US" sz="2400" spc="-30" dirty="0" smtClean="0">
                <a:latin typeface="Calibri"/>
                <a:cs typeface="Calibri"/>
              </a:rPr>
              <a:t>n</a:t>
            </a:r>
            <a:r>
              <a:rPr lang="en-US" sz="2400" dirty="0" smtClean="0">
                <a:latin typeface="Calibri"/>
                <a:cs typeface="Calibri"/>
              </a:rPr>
              <a:t>t</a:t>
            </a:r>
            <a:r>
              <a:rPr lang="en-US" sz="2400" spc="-25" dirty="0" smtClean="0">
                <a:latin typeface="Calibri"/>
                <a:cs typeface="Calibri"/>
              </a:rPr>
              <a:t> </a:t>
            </a:r>
            <a:r>
              <a:rPr lang="en-US" sz="2400" spc="-50" dirty="0" smtClean="0">
                <a:latin typeface="Calibri"/>
                <a:cs typeface="Calibri"/>
              </a:rPr>
              <a:t>s</a:t>
            </a:r>
            <a:r>
              <a:rPr lang="en-US" sz="2400" spc="-30" dirty="0" smtClean="0">
                <a:latin typeface="Calibri"/>
                <a:cs typeface="Calibri"/>
              </a:rPr>
              <a:t>y</a:t>
            </a:r>
            <a:r>
              <a:rPr lang="en-US" sz="2400" spc="-25" dirty="0" smtClean="0">
                <a:latin typeface="Calibri"/>
                <a:cs typeface="Calibri"/>
              </a:rPr>
              <a:t>st</a:t>
            </a:r>
            <a:r>
              <a:rPr lang="en-US" sz="2400" dirty="0" smtClean="0">
                <a:latin typeface="Calibri"/>
                <a:cs typeface="Calibri"/>
              </a:rPr>
              <a:t>e</a:t>
            </a:r>
            <a:r>
              <a:rPr lang="en-US" sz="2400" spc="-10" dirty="0" smtClean="0">
                <a:latin typeface="Calibri"/>
                <a:cs typeface="Calibri"/>
              </a:rPr>
              <a:t>m</a:t>
            </a:r>
            <a:r>
              <a:rPr lang="en-US" sz="2400" dirty="0" smtClean="0">
                <a:latin typeface="Calibri"/>
                <a:cs typeface="Calibri"/>
              </a:rPr>
              <a:t>s</a:t>
            </a:r>
          </a:p>
          <a:p>
            <a:endParaRPr lang="en-US" dirty="0"/>
          </a:p>
        </p:txBody>
      </p:sp>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Y</a:t>
            </a:r>
            <a:r>
              <a:rPr lang="en-US" sz="4000" dirty="0" smtClean="0"/>
              <a:t> Choose the ASQ tool?</a:t>
            </a:r>
            <a:endParaRPr lang="en-US" sz="4000" dirty="0"/>
          </a:p>
        </p:txBody>
      </p:sp>
      <p:sp>
        <p:nvSpPr>
          <p:cNvPr id="3" name="Content Placeholder 2"/>
          <p:cNvSpPr>
            <a:spLocks noGrp="1"/>
          </p:cNvSpPr>
          <p:nvPr>
            <p:ph idx="1"/>
          </p:nvPr>
        </p:nvSpPr>
        <p:spPr/>
        <p:txBody>
          <a:bodyPr/>
          <a:lstStyle/>
          <a:p>
            <a:pPr marL="355600">
              <a:buFont typeface="Arial"/>
              <a:buChar char="•"/>
              <a:tabLst>
                <a:tab pos="355600" algn="l"/>
              </a:tabLst>
            </a:pPr>
            <a:r>
              <a:rPr lang="en-US" sz="2800" dirty="0" smtClean="0">
                <a:latin typeface="Calibri"/>
                <a:cs typeface="Calibri"/>
              </a:rPr>
              <a:t>P</a:t>
            </a:r>
            <a:r>
              <a:rPr lang="en-US" sz="2800" spc="-35" dirty="0" smtClean="0">
                <a:latin typeface="Calibri"/>
                <a:cs typeface="Calibri"/>
              </a:rPr>
              <a:t>r</a:t>
            </a:r>
            <a:r>
              <a:rPr lang="en-US" sz="2800" spc="-20" dirty="0" smtClean="0">
                <a:latin typeface="Calibri"/>
                <a:cs typeface="Calibri"/>
              </a:rPr>
              <a:t>o</a:t>
            </a:r>
            <a:r>
              <a:rPr lang="en-US" sz="2800" spc="-30" dirty="0" smtClean="0">
                <a:latin typeface="Calibri"/>
                <a:cs typeface="Calibri"/>
              </a:rPr>
              <a:t>v</a:t>
            </a:r>
            <a:r>
              <a:rPr lang="en-US" sz="2800" dirty="0" smtClean="0">
                <a:latin typeface="Calibri"/>
                <a:cs typeface="Calibri"/>
              </a:rPr>
              <a:t>en</a:t>
            </a:r>
            <a:r>
              <a:rPr lang="en-US" sz="2800" spc="-25" dirty="0" smtClean="0">
                <a:latin typeface="Calibri"/>
                <a:cs typeface="Calibri"/>
              </a:rPr>
              <a:t> </a:t>
            </a:r>
            <a:r>
              <a:rPr lang="en-US" sz="2800" dirty="0" smtClean="0">
                <a:latin typeface="Calibri"/>
                <a:cs typeface="Calibri"/>
              </a:rPr>
              <a:t>accu</a:t>
            </a:r>
            <a:r>
              <a:rPr lang="en-US" sz="2800" spc="-40" dirty="0" smtClean="0">
                <a:latin typeface="Calibri"/>
                <a:cs typeface="Calibri"/>
              </a:rPr>
              <a:t>r</a:t>
            </a:r>
            <a:r>
              <a:rPr lang="en-US" sz="2800" spc="-25" dirty="0" smtClean="0">
                <a:latin typeface="Calibri"/>
                <a:cs typeface="Calibri"/>
              </a:rPr>
              <a:t>at</a:t>
            </a:r>
            <a:r>
              <a:rPr lang="en-US" sz="2800" dirty="0" smtClean="0">
                <a:latin typeface="Calibri"/>
                <a:cs typeface="Calibri"/>
              </a:rPr>
              <a:t>e</a:t>
            </a:r>
            <a:r>
              <a:rPr lang="en-US" sz="2800" spc="-25" dirty="0" smtClean="0">
                <a:latin typeface="Calibri"/>
                <a:cs typeface="Calibri"/>
              </a:rPr>
              <a:t> </a:t>
            </a:r>
            <a:r>
              <a:rPr lang="en-US" sz="2800" spc="-15" dirty="0" smtClean="0">
                <a:latin typeface="Calibri"/>
                <a:cs typeface="Calibri"/>
              </a:rPr>
              <a:t>b</a:t>
            </a:r>
            <a:r>
              <a:rPr lang="en-US" sz="2800" dirty="0" smtClean="0">
                <a:latin typeface="Calibri"/>
                <a:cs typeface="Calibri"/>
              </a:rPr>
              <a:t>y</a:t>
            </a:r>
            <a:r>
              <a:rPr lang="en-US" sz="2800" spc="-15" dirty="0" smtClean="0">
                <a:latin typeface="Calibri"/>
                <a:cs typeface="Calibri"/>
              </a:rPr>
              <a:t> </a:t>
            </a:r>
            <a:r>
              <a:rPr lang="en-US" sz="2800" spc="-5" dirty="0" smtClean="0">
                <a:latin typeface="Calibri"/>
                <a:cs typeface="Calibri"/>
              </a:rPr>
              <a:t>n</a:t>
            </a:r>
            <a:r>
              <a:rPr lang="en-US" sz="2800" spc="-15" dirty="0" smtClean="0">
                <a:latin typeface="Calibri"/>
                <a:cs typeface="Calibri"/>
              </a:rPr>
              <a:t>e</a:t>
            </a:r>
            <a:r>
              <a:rPr lang="en-US" sz="2800" dirty="0" smtClean="0">
                <a:latin typeface="Calibri"/>
                <a:cs typeface="Calibri"/>
              </a:rPr>
              <a:t>w</a:t>
            </a:r>
            <a:r>
              <a:rPr lang="en-US" sz="2800" spc="-15" dirty="0" smtClean="0">
                <a:latin typeface="Calibri"/>
                <a:cs typeface="Calibri"/>
              </a:rPr>
              <a:t> </a:t>
            </a:r>
            <a:r>
              <a:rPr lang="en-US" sz="2800" spc="-35" dirty="0" smtClean="0">
                <a:latin typeface="Calibri"/>
                <a:cs typeface="Calibri"/>
              </a:rPr>
              <a:t>r</a:t>
            </a:r>
            <a:r>
              <a:rPr lang="en-US" sz="2800" dirty="0" smtClean="0">
                <a:latin typeface="Calibri"/>
                <a:cs typeface="Calibri"/>
              </a:rPr>
              <a:t>esea</a:t>
            </a:r>
            <a:r>
              <a:rPr lang="en-US" sz="2800" spc="-35" dirty="0" smtClean="0">
                <a:latin typeface="Calibri"/>
                <a:cs typeface="Calibri"/>
              </a:rPr>
              <a:t>r</a:t>
            </a:r>
            <a:r>
              <a:rPr lang="en-US" sz="2800" dirty="0" smtClean="0">
                <a:latin typeface="Calibri"/>
                <a:cs typeface="Calibri"/>
              </a:rPr>
              <a:t>c</a:t>
            </a:r>
            <a:r>
              <a:rPr lang="en-US" sz="2800" spc="5" dirty="0" smtClean="0">
                <a:latin typeface="Calibri"/>
                <a:cs typeface="Calibri"/>
              </a:rPr>
              <a:t>h</a:t>
            </a:r>
            <a:r>
              <a:rPr lang="en-US" sz="2800" spc="-5" dirty="0" smtClean="0">
                <a:latin typeface="Calibri"/>
                <a:cs typeface="Calibri"/>
              </a:rPr>
              <a:t>—highl</a:t>
            </a:r>
            <a:r>
              <a:rPr lang="en-US" sz="2800" dirty="0" smtClean="0">
                <a:latin typeface="Calibri"/>
                <a:cs typeface="Calibri"/>
              </a:rPr>
              <a:t>y</a:t>
            </a:r>
            <a:r>
              <a:rPr lang="en-US" sz="2800" spc="-45" dirty="0" smtClean="0">
                <a:latin typeface="Calibri"/>
                <a:cs typeface="Calibri"/>
              </a:rPr>
              <a:t> </a:t>
            </a:r>
            <a:r>
              <a:rPr lang="en-US" sz="2800" spc="-35" dirty="0" smtClean="0">
                <a:latin typeface="Calibri"/>
                <a:cs typeface="Calibri"/>
              </a:rPr>
              <a:t>r</a:t>
            </a:r>
            <a:r>
              <a:rPr lang="en-US" sz="2800" dirty="0" smtClean="0">
                <a:latin typeface="Calibri"/>
                <a:cs typeface="Calibri"/>
              </a:rPr>
              <a:t>eliable and</a:t>
            </a:r>
            <a:r>
              <a:rPr lang="en-US" sz="2800" spc="-15" dirty="0" smtClean="0">
                <a:latin typeface="Calibri"/>
                <a:cs typeface="Calibri"/>
              </a:rPr>
              <a:t> </a:t>
            </a:r>
            <a:r>
              <a:rPr lang="en-US" sz="2800" spc="-40" dirty="0" smtClean="0">
                <a:latin typeface="Calibri"/>
                <a:cs typeface="Calibri"/>
              </a:rPr>
              <a:t>v</a:t>
            </a:r>
            <a:r>
              <a:rPr lang="en-US" sz="2800" dirty="0" smtClean="0">
                <a:latin typeface="Calibri"/>
                <a:cs typeface="Calibri"/>
              </a:rPr>
              <a:t>alid</a:t>
            </a:r>
          </a:p>
          <a:p>
            <a:pPr marL="355600" marR="227329">
              <a:spcBef>
                <a:spcPts val="625"/>
              </a:spcBef>
              <a:buFont typeface="Arial"/>
              <a:buChar char="•"/>
              <a:tabLst>
                <a:tab pos="355600" algn="l"/>
              </a:tabLst>
            </a:pPr>
            <a:r>
              <a:rPr lang="en-US" sz="2800" spc="-215" dirty="0" smtClean="0">
                <a:latin typeface="Calibri"/>
                <a:cs typeface="Calibri"/>
              </a:rPr>
              <a:t>“</a:t>
            </a:r>
            <a:r>
              <a:rPr lang="en-US" sz="2800" dirty="0" smtClean="0">
                <a:latin typeface="Calibri"/>
                <a:cs typeface="Calibri"/>
              </a:rPr>
              <a:t>A</a:t>
            </a:r>
            <a:r>
              <a:rPr lang="en-US" sz="2800" spc="-45" dirty="0" smtClean="0">
                <a:latin typeface="Calibri"/>
                <a:cs typeface="Calibri"/>
              </a:rPr>
              <a:t>n</a:t>
            </a:r>
            <a:r>
              <a:rPr lang="en-US" sz="2800" spc="5" dirty="0" smtClean="0">
                <a:latin typeface="Calibri"/>
                <a:cs typeface="Calibri"/>
              </a:rPr>
              <a:t>y</a:t>
            </a:r>
            <a:r>
              <a:rPr lang="en-US" sz="2800" dirty="0" smtClean="0">
                <a:latin typeface="Calibri"/>
                <a:cs typeface="Calibri"/>
              </a:rPr>
              <a:t>time”</a:t>
            </a:r>
            <a:r>
              <a:rPr lang="en-US" sz="2800" spc="-35" dirty="0" smtClean="0">
                <a:latin typeface="Calibri"/>
                <a:cs typeface="Calibri"/>
              </a:rPr>
              <a:t> </a:t>
            </a:r>
            <a:r>
              <a:rPr lang="en-US" sz="2800" dirty="0" smtClean="0">
                <a:latin typeface="Calibri"/>
                <a:cs typeface="Calibri"/>
              </a:rPr>
              <a:t>sc</a:t>
            </a:r>
            <a:r>
              <a:rPr lang="en-US" sz="2800" spc="-30" dirty="0" smtClean="0">
                <a:latin typeface="Calibri"/>
                <a:cs typeface="Calibri"/>
              </a:rPr>
              <a:t>r</a:t>
            </a:r>
            <a:r>
              <a:rPr lang="en-US" sz="2800" dirty="0" smtClean="0">
                <a:latin typeface="Calibri"/>
                <a:cs typeface="Calibri"/>
              </a:rPr>
              <a:t>eenin</a:t>
            </a:r>
            <a:r>
              <a:rPr lang="en-US" sz="2800" spc="5" dirty="0" smtClean="0">
                <a:latin typeface="Calibri"/>
                <a:cs typeface="Calibri"/>
              </a:rPr>
              <a:t>g</a:t>
            </a:r>
          </a:p>
          <a:p>
            <a:pPr marL="355600" marR="227329">
              <a:spcBef>
                <a:spcPts val="625"/>
              </a:spcBef>
              <a:buFont typeface="Arial"/>
              <a:buChar char="•"/>
              <a:tabLst>
                <a:tab pos="355600" algn="l"/>
              </a:tabLst>
            </a:pPr>
            <a:r>
              <a:rPr lang="en-US" sz="2800" spc="-70" dirty="0" smtClean="0">
                <a:latin typeface="Calibri"/>
                <a:cs typeface="Calibri"/>
              </a:rPr>
              <a:t>F</a:t>
            </a:r>
            <a:r>
              <a:rPr lang="en-US" sz="2800" dirty="0" smtClean="0">
                <a:latin typeface="Calibri"/>
                <a:cs typeface="Calibri"/>
              </a:rPr>
              <a:t>a</a:t>
            </a:r>
            <a:r>
              <a:rPr lang="en-US" sz="2800" spc="-25" dirty="0" smtClean="0">
                <a:latin typeface="Calibri"/>
                <a:cs typeface="Calibri"/>
              </a:rPr>
              <a:t>s</a:t>
            </a:r>
            <a:r>
              <a:rPr lang="en-US" sz="2800" dirty="0" smtClean="0">
                <a:latin typeface="Calibri"/>
                <a:cs typeface="Calibri"/>
              </a:rPr>
              <a:t>t</a:t>
            </a:r>
            <a:r>
              <a:rPr lang="en-US" sz="2800" spc="-10" dirty="0" smtClean="0">
                <a:latin typeface="Calibri"/>
                <a:cs typeface="Calibri"/>
              </a:rPr>
              <a:t> </a:t>
            </a:r>
            <a:r>
              <a:rPr lang="en-US" sz="2800" dirty="0" smtClean="0">
                <a:latin typeface="Calibri"/>
                <a:cs typeface="Calibri"/>
              </a:rPr>
              <a:t>and</a:t>
            </a:r>
            <a:r>
              <a:rPr lang="en-US" sz="2800" spc="-15" dirty="0" smtClean="0">
                <a:latin typeface="Calibri"/>
                <a:cs typeface="Calibri"/>
              </a:rPr>
              <a:t> </a:t>
            </a:r>
            <a:r>
              <a:rPr lang="en-US" sz="2800" dirty="0" smtClean="0">
                <a:latin typeface="Calibri"/>
                <a:cs typeface="Calibri"/>
              </a:rPr>
              <a:t>ea</a:t>
            </a:r>
            <a:r>
              <a:rPr lang="en-US" sz="2800" spc="-50" dirty="0" smtClean="0">
                <a:latin typeface="Calibri"/>
                <a:cs typeface="Calibri"/>
              </a:rPr>
              <a:t>s</a:t>
            </a:r>
            <a:r>
              <a:rPr lang="en-US" sz="2800" dirty="0" smtClean="0">
                <a:latin typeface="Calibri"/>
                <a:cs typeface="Calibri"/>
              </a:rPr>
              <a:t>y</a:t>
            </a:r>
            <a:r>
              <a:rPr lang="en-US" sz="2800" spc="-15" dirty="0" smtClean="0">
                <a:latin typeface="Calibri"/>
                <a:cs typeface="Calibri"/>
              </a:rPr>
              <a:t> </a:t>
            </a:r>
            <a:r>
              <a:rPr lang="en-US" sz="2800" spc="-5" dirty="0" smtClean="0">
                <a:latin typeface="Calibri"/>
                <a:cs typeface="Calibri"/>
              </a:rPr>
              <a:t>s</a:t>
            </a:r>
            <a:r>
              <a:rPr lang="en-US" sz="2800" spc="-25" dirty="0" smtClean="0">
                <a:latin typeface="Calibri"/>
                <a:cs typeface="Calibri"/>
              </a:rPr>
              <a:t>c</a:t>
            </a:r>
            <a:r>
              <a:rPr lang="en-US" sz="2800" spc="-5" dirty="0" smtClean="0">
                <a:latin typeface="Calibri"/>
                <a:cs typeface="Calibri"/>
              </a:rPr>
              <a:t>oring</a:t>
            </a:r>
            <a:endParaRPr lang="en-US" sz="2800" dirty="0" smtClean="0">
              <a:latin typeface="Calibri"/>
              <a:cs typeface="Calibri"/>
            </a:endParaRPr>
          </a:p>
          <a:p>
            <a:pPr marL="355600">
              <a:spcBef>
                <a:spcPts val="625"/>
              </a:spcBef>
              <a:buFont typeface="Arial"/>
              <a:buChar char="•"/>
              <a:tabLst>
                <a:tab pos="355600" algn="l"/>
              </a:tabLst>
            </a:pPr>
            <a:r>
              <a:rPr lang="en-US" sz="2800" spc="-35" dirty="0" smtClean="0">
                <a:latin typeface="Calibri"/>
                <a:cs typeface="Calibri"/>
              </a:rPr>
              <a:t>E</a:t>
            </a:r>
            <a:r>
              <a:rPr lang="en-US" sz="2800" spc="-5" dirty="0" smtClean="0">
                <a:latin typeface="Calibri"/>
                <a:cs typeface="Calibri"/>
              </a:rPr>
              <a:t>du</a:t>
            </a:r>
            <a:r>
              <a:rPr lang="en-US" sz="2800" spc="-25" dirty="0" smtClean="0">
                <a:latin typeface="Calibri"/>
                <a:cs typeface="Calibri"/>
              </a:rPr>
              <a:t>cat</a:t>
            </a:r>
            <a:r>
              <a:rPr lang="en-US" sz="2800" dirty="0" smtClean="0">
                <a:latin typeface="Calibri"/>
                <a:cs typeface="Calibri"/>
              </a:rPr>
              <a:t>es</a:t>
            </a:r>
            <a:r>
              <a:rPr lang="en-US" sz="2800" spc="-40" dirty="0" smtClean="0">
                <a:latin typeface="Calibri"/>
                <a:cs typeface="Calibri"/>
              </a:rPr>
              <a:t> </a:t>
            </a:r>
            <a:r>
              <a:rPr lang="en-US" sz="2800" spc="-50" dirty="0" smtClean="0">
                <a:latin typeface="Calibri"/>
                <a:cs typeface="Calibri"/>
              </a:rPr>
              <a:t>f</a:t>
            </a:r>
            <a:r>
              <a:rPr lang="en-US" sz="2800" dirty="0" smtClean="0">
                <a:latin typeface="Calibri"/>
                <a:cs typeface="Calibri"/>
              </a:rPr>
              <a:t>amilies</a:t>
            </a:r>
            <a:r>
              <a:rPr lang="en-US" sz="2800" spc="-10" dirty="0" smtClean="0">
                <a:latin typeface="Calibri"/>
                <a:cs typeface="Calibri"/>
              </a:rPr>
              <a:t> </a:t>
            </a:r>
            <a:r>
              <a:rPr lang="en-US" sz="2800" dirty="0" smtClean="0">
                <a:latin typeface="Calibri"/>
                <a:cs typeface="Calibri"/>
              </a:rPr>
              <a:t>and</a:t>
            </a:r>
            <a:r>
              <a:rPr lang="en-US" sz="2800" spc="-15" dirty="0" smtClean="0">
                <a:latin typeface="Calibri"/>
                <a:cs typeface="Calibri"/>
              </a:rPr>
              <a:t> </a:t>
            </a:r>
            <a:r>
              <a:rPr lang="en-US" sz="2800" dirty="0" smtClean="0">
                <a:latin typeface="Calibri"/>
                <a:cs typeface="Calibri"/>
              </a:rPr>
              <a:t>is</a:t>
            </a:r>
            <a:r>
              <a:rPr lang="en-US" sz="2800" spc="-15" dirty="0" smtClean="0">
                <a:latin typeface="Calibri"/>
                <a:cs typeface="Calibri"/>
              </a:rPr>
              <a:t> </a:t>
            </a:r>
            <a:r>
              <a:rPr lang="en-US" sz="2800" spc="-5" dirty="0" smtClean="0">
                <a:latin typeface="Calibri"/>
                <a:cs typeface="Calibri"/>
              </a:rPr>
              <a:t>pa</a:t>
            </a:r>
            <a:r>
              <a:rPr lang="en-US" sz="2800" spc="-30" dirty="0" smtClean="0">
                <a:latin typeface="Calibri"/>
                <a:cs typeface="Calibri"/>
              </a:rPr>
              <a:t>r</a:t>
            </a:r>
            <a:r>
              <a:rPr lang="en-US" sz="2800" dirty="0" smtClean="0">
                <a:latin typeface="Calibri"/>
                <a:cs typeface="Calibri"/>
              </a:rPr>
              <a:t>e</a:t>
            </a:r>
            <a:r>
              <a:rPr lang="en-US" sz="2800" spc="-25" dirty="0" smtClean="0">
                <a:latin typeface="Calibri"/>
                <a:cs typeface="Calibri"/>
              </a:rPr>
              <a:t>n</a:t>
            </a:r>
            <a:r>
              <a:rPr lang="en-US" sz="2800" dirty="0" smtClean="0">
                <a:latin typeface="Calibri"/>
                <a:cs typeface="Calibri"/>
              </a:rPr>
              <a:t>t</a:t>
            </a:r>
            <a:r>
              <a:rPr lang="en-US" sz="2800" spc="-10" dirty="0" smtClean="0">
                <a:latin typeface="Calibri"/>
                <a:cs typeface="Calibri"/>
              </a:rPr>
              <a:t> </a:t>
            </a:r>
            <a:r>
              <a:rPr lang="en-US" sz="2800" spc="-5" dirty="0" smtClean="0">
                <a:latin typeface="Calibri"/>
                <a:cs typeface="Calibri"/>
              </a:rPr>
              <a:t>friendly</a:t>
            </a:r>
            <a:endParaRPr lang="en-US" sz="2800" dirty="0" smtClean="0">
              <a:latin typeface="Calibri"/>
              <a:cs typeface="Calibri"/>
            </a:endParaRPr>
          </a:p>
          <a:p>
            <a:pPr marL="355600" marR="389890">
              <a:spcBef>
                <a:spcPts val="625"/>
              </a:spcBef>
              <a:buFont typeface="Arial"/>
              <a:buChar char="•"/>
              <a:tabLst>
                <a:tab pos="355600" algn="l"/>
              </a:tabLst>
            </a:pPr>
            <a:r>
              <a:rPr lang="en-US" sz="2800" spc="-5" dirty="0" smtClean="0">
                <a:latin typeface="Calibri"/>
                <a:cs typeface="Calibri"/>
              </a:rPr>
              <a:t>S</a:t>
            </a:r>
            <a:r>
              <a:rPr lang="en-US" sz="2800" spc="5" dirty="0" smtClean="0">
                <a:latin typeface="Calibri"/>
                <a:cs typeface="Calibri"/>
              </a:rPr>
              <a:t>t</a:t>
            </a:r>
            <a:r>
              <a:rPr lang="en-US" sz="2800" spc="-35" dirty="0" smtClean="0">
                <a:latin typeface="Calibri"/>
                <a:cs typeface="Calibri"/>
              </a:rPr>
              <a:t>r</a:t>
            </a:r>
            <a:r>
              <a:rPr lang="en-US" sz="2800" dirty="0" smtClean="0">
                <a:latin typeface="Calibri"/>
                <a:cs typeface="Calibri"/>
              </a:rPr>
              <a:t>en</a:t>
            </a:r>
            <a:r>
              <a:rPr lang="en-US" sz="2800" spc="-45" dirty="0" smtClean="0">
                <a:latin typeface="Calibri"/>
                <a:cs typeface="Calibri"/>
              </a:rPr>
              <a:t>g</a:t>
            </a:r>
            <a:r>
              <a:rPr lang="en-US" sz="2800" dirty="0" smtClean="0">
                <a:latin typeface="Calibri"/>
                <a:cs typeface="Calibri"/>
              </a:rPr>
              <a:t>ths</a:t>
            </a:r>
            <a:r>
              <a:rPr lang="en-US" sz="2800" spc="-35" dirty="0" smtClean="0">
                <a:latin typeface="Calibri"/>
                <a:cs typeface="Calibri"/>
              </a:rPr>
              <a:t> </a:t>
            </a:r>
            <a:r>
              <a:rPr lang="en-US" sz="2800" spc="-5" dirty="0" smtClean="0">
                <a:latin typeface="Calibri"/>
                <a:cs typeface="Calibri"/>
              </a:rPr>
              <a:t>base</a:t>
            </a:r>
            <a:r>
              <a:rPr lang="en-US" sz="2800" spc="15" dirty="0" smtClean="0">
                <a:latin typeface="Calibri"/>
                <a:cs typeface="Calibri"/>
              </a:rPr>
              <a:t>d</a:t>
            </a:r>
            <a:r>
              <a:rPr lang="en-US" sz="2800" spc="-5" dirty="0" smtClean="0">
                <a:latin typeface="Calibri"/>
                <a:cs typeface="Calibri"/>
              </a:rPr>
              <a:t>—</a:t>
            </a:r>
            <a:r>
              <a:rPr lang="en-US" sz="2800" dirty="0" smtClean="0">
                <a:latin typeface="Calibri"/>
                <a:cs typeface="Calibri"/>
              </a:rPr>
              <a:t>i</a:t>
            </a:r>
            <a:r>
              <a:rPr lang="en-US" sz="2800" spc="85" dirty="0" smtClean="0">
                <a:latin typeface="Calibri"/>
                <a:cs typeface="Calibri"/>
              </a:rPr>
              <a:t>t</a:t>
            </a:r>
            <a:r>
              <a:rPr lang="en-US" sz="2800" spc="-160" dirty="0" smtClean="0">
                <a:latin typeface="Calibri"/>
                <a:cs typeface="Calibri"/>
              </a:rPr>
              <a:t>’</a:t>
            </a:r>
            <a:r>
              <a:rPr lang="en-US" sz="2800" dirty="0" smtClean="0">
                <a:latin typeface="Calibri"/>
                <a:cs typeface="Calibri"/>
              </a:rPr>
              <a:t>s</a:t>
            </a:r>
            <a:r>
              <a:rPr lang="en-US" sz="2800" spc="-25" dirty="0" smtClean="0">
                <a:latin typeface="Calibri"/>
                <a:cs typeface="Calibri"/>
              </a:rPr>
              <a:t> </a:t>
            </a:r>
            <a:r>
              <a:rPr lang="en-US" sz="2800" dirty="0" smtClean="0">
                <a:latin typeface="Calibri"/>
                <a:cs typeface="Calibri"/>
              </a:rPr>
              <a:t>ea</a:t>
            </a:r>
            <a:r>
              <a:rPr lang="en-US" sz="2800" spc="-50" dirty="0" smtClean="0">
                <a:latin typeface="Calibri"/>
                <a:cs typeface="Calibri"/>
              </a:rPr>
              <a:t>s</a:t>
            </a:r>
            <a:r>
              <a:rPr lang="en-US" sz="2800" dirty="0" smtClean="0">
                <a:latin typeface="Calibri"/>
                <a:cs typeface="Calibri"/>
              </a:rPr>
              <a:t>y</a:t>
            </a:r>
            <a:r>
              <a:rPr lang="en-US" sz="2800" spc="-15" dirty="0" smtClean="0">
                <a:latin typeface="Calibri"/>
                <a:cs typeface="Calibri"/>
              </a:rPr>
              <a:t> </a:t>
            </a:r>
            <a:r>
              <a:rPr lang="en-US" sz="2800" spc="-25" dirty="0" smtClean="0">
                <a:latin typeface="Calibri"/>
                <a:cs typeface="Calibri"/>
              </a:rPr>
              <a:t>t</a:t>
            </a:r>
            <a:r>
              <a:rPr lang="en-US" sz="2800" dirty="0" smtClean="0">
                <a:latin typeface="Calibri"/>
                <a:cs typeface="Calibri"/>
              </a:rPr>
              <a:t>o sha</a:t>
            </a:r>
            <a:r>
              <a:rPr lang="en-US" sz="2800" spc="-35" dirty="0" smtClean="0">
                <a:latin typeface="Calibri"/>
                <a:cs typeface="Calibri"/>
              </a:rPr>
              <a:t>r</a:t>
            </a:r>
            <a:r>
              <a:rPr lang="en-US" sz="2800" dirty="0" smtClean="0">
                <a:latin typeface="Calibri"/>
                <a:cs typeface="Calibri"/>
              </a:rPr>
              <a:t>e</a:t>
            </a:r>
            <a:r>
              <a:rPr lang="en-US" sz="2800" spc="-15" dirty="0" smtClean="0">
                <a:latin typeface="Calibri"/>
                <a:cs typeface="Calibri"/>
              </a:rPr>
              <a:t> </a:t>
            </a:r>
            <a:r>
              <a:rPr lang="en-US" sz="2800" spc="-35" dirty="0" smtClean="0">
                <a:latin typeface="Calibri"/>
                <a:cs typeface="Calibri"/>
              </a:rPr>
              <a:t>r</a:t>
            </a:r>
            <a:r>
              <a:rPr lang="en-US" sz="2800" dirty="0" smtClean="0">
                <a:latin typeface="Calibri"/>
                <a:cs typeface="Calibri"/>
              </a:rPr>
              <a:t>esults</a:t>
            </a:r>
            <a:r>
              <a:rPr lang="en-US" sz="2800" spc="-35" dirty="0" smtClean="0">
                <a:latin typeface="Calibri"/>
                <a:cs typeface="Calibri"/>
              </a:rPr>
              <a:t> </a:t>
            </a:r>
            <a:r>
              <a:rPr lang="en-US" sz="2800" dirty="0" smtClean="0">
                <a:latin typeface="Calibri"/>
                <a:cs typeface="Calibri"/>
              </a:rPr>
              <a:t>and </a:t>
            </a:r>
            <a:r>
              <a:rPr lang="en-US" sz="2800" spc="-35" dirty="0" smtClean="0">
                <a:latin typeface="Calibri"/>
                <a:cs typeface="Calibri"/>
              </a:rPr>
              <a:t>t</a:t>
            </a:r>
            <a:r>
              <a:rPr lang="en-US" sz="2800" dirty="0" smtClean="0">
                <a:latin typeface="Calibri"/>
                <a:cs typeface="Calibri"/>
              </a:rPr>
              <a:t>alk about a </a:t>
            </a:r>
            <a:r>
              <a:rPr lang="en-US" sz="2800" spc="5" dirty="0" smtClean="0">
                <a:latin typeface="Calibri"/>
                <a:cs typeface="Calibri"/>
              </a:rPr>
              <a:t>c</a:t>
            </a:r>
            <a:r>
              <a:rPr lang="en-US" sz="2800" dirty="0" smtClean="0">
                <a:latin typeface="Calibri"/>
                <a:cs typeface="Calibri"/>
              </a:rPr>
              <a:t>hild</a:t>
            </a:r>
            <a:r>
              <a:rPr lang="en-US" sz="2800" spc="-160" dirty="0" smtClean="0">
                <a:latin typeface="Calibri"/>
                <a:cs typeface="Calibri"/>
              </a:rPr>
              <a:t>’</a:t>
            </a:r>
            <a:r>
              <a:rPr lang="en-US" sz="2800" dirty="0" smtClean="0">
                <a:latin typeface="Calibri"/>
                <a:cs typeface="Calibri"/>
              </a:rPr>
              <a:t>s</a:t>
            </a:r>
            <a:r>
              <a:rPr lang="en-US" sz="2800" spc="-25" dirty="0" smtClean="0">
                <a:latin typeface="Calibri"/>
                <a:cs typeface="Calibri"/>
              </a:rPr>
              <a:t> </a:t>
            </a:r>
            <a:r>
              <a:rPr lang="en-US" sz="2800" dirty="0" smtClean="0">
                <a:latin typeface="Calibri"/>
                <a:cs typeface="Calibri"/>
              </a:rPr>
              <a:t>d</a:t>
            </a:r>
            <a:r>
              <a:rPr lang="en-US" sz="2800" spc="-15" dirty="0" smtClean="0">
                <a:latin typeface="Calibri"/>
                <a:cs typeface="Calibri"/>
              </a:rPr>
              <a:t>e</a:t>
            </a:r>
            <a:r>
              <a:rPr lang="en-US" sz="2800" spc="-30" dirty="0" smtClean="0">
                <a:latin typeface="Calibri"/>
                <a:cs typeface="Calibri"/>
              </a:rPr>
              <a:t>v</a:t>
            </a:r>
            <a:r>
              <a:rPr lang="en-US" sz="2800" dirty="0" smtClean="0">
                <a:latin typeface="Calibri"/>
                <a:cs typeface="Calibri"/>
              </a:rPr>
              <a:t>elopm</a:t>
            </a:r>
            <a:r>
              <a:rPr lang="en-US" sz="2800" spc="-10" dirty="0" smtClean="0">
                <a:latin typeface="Calibri"/>
                <a:cs typeface="Calibri"/>
              </a:rPr>
              <a:t>e</a:t>
            </a:r>
            <a:r>
              <a:rPr lang="en-US" sz="2800" spc="-25" dirty="0" smtClean="0">
                <a:latin typeface="Calibri"/>
                <a:cs typeface="Calibri"/>
              </a:rPr>
              <a:t>n</a:t>
            </a:r>
            <a:r>
              <a:rPr lang="en-US" sz="2800" dirty="0" smtClean="0">
                <a:latin typeface="Calibri"/>
                <a:cs typeface="Calibri"/>
              </a:rPr>
              <a:t>t</a:t>
            </a:r>
          </a:p>
          <a:p>
            <a:endParaRPr lang="en-US" dirty="0"/>
          </a:p>
        </p:txBody>
      </p:sp>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74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t>Upon enrollment parents should be informed about ongoing observations and developmental screenings</a:t>
            </a:r>
          </a:p>
          <a:p>
            <a:r>
              <a:rPr lang="en-US" dirty="0"/>
              <a:t>Parent </a:t>
            </a:r>
            <a:r>
              <a:rPr lang="en-US" dirty="0" smtClean="0"/>
              <a:t>release</a:t>
            </a:r>
          </a:p>
          <a:p>
            <a:r>
              <a:rPr lang="en-US" dirty="0" smtClean="0"/>
              <a:t>Information sharing</a:t>
            </a:r>
          </a:p>
        </p:txBody>
      </p:sp>
      <p:sp>
        <p:nvSpPr>
          <p:cNvPr id="5" name="Rounded Rectangle 4"/>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26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sp>
        <p:nvSpPr>
          <p:cNvPr id="5" name="Content Placeholder 4"/>
          <p:cNvSpPr>
            <a:spLocks noGrp="1"/>
          </p:cNvSpPr>
          <p:nvPr>
            <p:ph idx="1"/>
          </p:nvPr>
        </p:nvSpPr>
        <p:spPr>
          <a:xfrm>
            <a:off x="381000" y="1371600"/>
            <a:ext cx="4343400" cy="4525963"/>
          </a:xfrm>
        </p:spPr>
        <p:txBody>
          <a:bodyPr/>
          <a:lstStyle/>
          <a:p>
            <a:r>
              <a:rPr lang="en-US" sz="2000" dirty="0" smtClean="0"/>
              <a:t>Visit the website at </a:t>
            </a:r>
            <a:r>
              <a:rPr lang="en-US" sz="2000" u="sng" dirty="0" smtClean="0">
                <a:solidFill>
                  <a:srgbClr val="F55A1E"/>
                </a:solidFill>
                <a:hlinkClick r:id="rId3" action="ppaction://hlinkfile"/>
              </a:rPr>
              <a:t>YScreen.AskEasterSeals.com</a:t>
            </a:r>
            <a:endParaRPr lang="en-US" sz="2000" dirty="0" smtClean="0">
              <a:solidFill>
                <a:srgbClr val="F55A1E"/>
              </a:solidFill>
            </a:endParaRPr>
          </a:p>
          <a:p>
            <a:r>
              <a:rPr lang="en-US" sz="2000" dirty="0" smtClean="0"/>
              <a:t>Click on “Take the Questionnaire”</a:t>
            </a:r>
            <a:endParaRPr lang="en-US" sz="2000" dirty="0"/>
          </a:p>
        </p:txBody>
      </p:sp>
      <p:pic>
        <p:nvPicPr>
          <p:cNvPr id="134146" name="Picture 2" descr="N:\CCR&amp;R\Grants, Partnerships, Collaboration and MOU's\FY15\Easter Seals ASQ\YSCREENPA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38536"/>
            <a:ext cx="4343400" cy="466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6248400"/>
            <a:ext cx="10668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8517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sp>
        <p:nvSpPr>
          <p:cNvPr id="3" name="Content Placeholder 2"/>
          <p:cNvSpPr>
            <a:spLocks noGrp="1"/>
          </p:cNvSpPr>
          <p:nvPr>
            <p:ph idx="1"/>
          </p:nvPr>
        </p:nvSpPr>
        <p:spPr>
          <a:xfrm>
            <a:off x="457200" y="1600200"/>
            <a:ext cx="4343400" cy="4525963"/>
          </a:xfrm>
        </p:spPr>
        <p:txBody>
          <a:bodyPr/>
          <a:lstStyle/>
          <a:p>
            <a:r>
              <a:rPr lang="en-US" sz="2400" dirty="0" smtClean="0"/>
              <a:t>Enter the child’s date of birth</a:t>
            </a:r>
          </a:p>
          <a:p>
            <a:r>
              <a:rPr lang="en-US" sz="2400" dirty="0" smtClean="0"/>
              <a:t>Enter the number of weeks the child was premature if applicable otherwise enter “0”</a:t>
            </a:r>
          </a:p>
          <a:p>
            <a:r>
              <a:rPr lang="en-US" sz="2400" dirty="0" smtClean="0"/>
              <a:t>Click “submit”</a:t>
            </a:r>
            <a:endParaRPr lang="en-US" sz="2400" dirty="0"/>
          </a:p>
        </p:txBody>
      </p:sp>
      <p:pic>
        <p:nvPicPr>
          <p:cNvPr id="135170" name="Picture 2" descr="N:\CCR&amp;R\Grants, Partnerships, Collaboration and MOU's\FY15\Easter Seals ASQ\YSCREENP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733800" cy="492149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13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ASQ tool</a:t>
            </a:r>
            <a:endParaRPr lang="en-US" dirty="0"/>
          </a:p>
        </p:txBody>
      </p:sp>
      <p:sp>
        <p:nvSpPr>
          <p:cNvPr id="3" name="Content Placeholder 2"/>
          <p:cNvSpPr>
            <a:spLocks noGrp="1"/>
          </p:cNvSpPr>
          <p:nvPr>
            <p:ph idx="1"/>
          </p:nvPr>
        </p:nvSpPr>
        <p:spPr>
          <a:xfrm>
            <a:off x="457200" y="1600200"/>
            <a:ext cx="3505200" cy="4525963"/>
          </a:xfrm>
        </p:spPr>
        <p:txBody>
          <a:bodyPr/>
          <a:lstStyle/>
          <a:p>
            <a:r>
              <a:rPr lang="en-US" sz="2400" dirty="0" smtClean="0"/>
              <a:t>Click the “enter results” button to begin questionnaire</a:t>
            </a:r>
            <a:endParaRPr lang="en-US" sz="2400" dirty="0"/>
          </a:p>
        </p:txBody>
      </p:sp>
      <p:pic>
        <p:nvPicPr>
          <p:cNvPr id="136194" name="Picture 2" descr="N:\CCR&amp;R\Grants, Partnerships, Collaboration and MOU's\FY15\Easter Seals ASQ\YSCREENP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66108"/>
            <a:ext cx="4773955" cy="372578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362200" y="6324600"/>
            <a:ext cx="1143000" cy="152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63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5992</TotalTime>
  <Words>788</Words>
  <Application>Microsoft Office PowerPoint</Application>
  <PresentationFormat>On-screen Show (4:3)</PresentationFormat>
  <Paragraphs>123</Paragraphs>
  <Slides>22</Slides>
  <Notes>21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Wingdings</vt:lpstr>
      <vt:lpstr>Default Design</vt:lpstr>
      <vt:lpstr>PowerPoint Presentation</vt:lpstr>
      <vt:lpstr>YScreen</vt:lpstr>
      <vt:lpstr>PowerPoint Presentation</vt:lpstr>
      <vt:lpstr>What is ASQ?</vt:lpstr>
      <vt:lpstr>Y Choose the ASQ tool?</vt:lpstr>
      <vt:lpstr>Getting Started</vt:lpstr>
      <vt:lpstr>Using the ASQ tool</vt:lpstr>
      <vt:lpstr>Using the ASQ tool</vt:lpstr>
      <vt:lpstr>Using the ASQ tool</vt:lpstr>
      <vt:lpstr>Using the ASQ tool</vt:lpstr>
      <vt:lpstr>Using the ASQ tool</vt:lpstr>
      <vt:lpstr>Using the ASQ tool</vt:lpstr>
      <vt:lpstr>Using the ASQ tool</vt:lpstr>
      <vt:lpstr>Using the ASQ tool</vt:lpstr>
      <vt:lpstr>Using the ASQ tool</vt:lpstr>
      <vt:lpstr>Scoring the Results</vt:lpstr>
      <vt:lpstr>Sharing Results with Parents</vt:lpstr>
      <vt:lpstr>Advantages</vt:lpstr>
      <vt:lpstr>ExceleRate Best Practices</vt:lpstr>
      <vt:lpstr>Relationship Building</vt:lpstr>
      <vt:lpstr>Conclusion</vt:lpstr>
      <vt:lpstr>PowerPoint Presentation</vt:lpstr>
    </vt:vector>
  </TitlesOfParts>
  <Company>Bozell &amp; Jacobs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dc:creator>
  <cp:lastModifiedBy>Jessica</cp:lastModifiedBy>
  <cp:revision>55</cp:revision>
  <cp:lastPrinted>2015-03-13T21:49:31Z</cp:lastPrinted>
  <dcterms:created xsi:type="dcterms:W3CDTF">2004-01-08T15:36:55Z</dcterms:created>
  <dcterms:modified xsi:type="dcterms:W3CDTF">2016-02-15T02:04:51Z</dcterms:modified>
</cp:coreProperties>
</file>